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32"/>
  </p:notesMasterIdLst>
  <p:handoutMasterIdLst>
    <p:handoutMasterId r:id="rId33"/>
  </p:handoutMasterIdLst>
  <p:sldIdLst>
    <p:sldId id="303" r:id="rId5"/>
    <p:sldId id="256" r:id="rId6"/>
    <p:sldId id="257" r:id="rId7"/>
    <p:sldId id="282" r:id="rId8"/>
    <p:sldId id="283" r:id="rId9"/>
    <p:sldId id="284" r:id="rId10"/>
    <p:sldId id="286" r:id="rId11"/>
    <p:sldId id="285" r:id="rId12"/>
    <p:sldId id="291" r:id="rId13"/>
    <p:sldId id="258" r:id="rId14"/>
    <p:sldId id="272" r:id="rId15"/>
    <p:sldId id="292" r:id="rId16"/>
    <p:sldId id="293" r:id="rId17"/>
    <p:sldId id="274" r:id="rId18"/>
    <p:sldId id="273" r:id="rId19"/>
    <p:sldId id="299" r:id="rId20"/>
    <p:sldId id="275" r:id="rId21"/>
    <p:sldId id="277" r:id="rId22"/>
    <p:sldId id="276" r:id="rId23"/>
    <p:sldId id="301" r:id="rId24"/>
    <p:sldId id="307" r:id="rId25"/>
    <p:sldId id="278" r:id="rId26"/>
    <p:sldId id="279" r:id="rId27"/>
    <p:sldId id="304" r:id="rId28"/>
    <p:sldId id="305" r:id="rId29"/>
    <p:sldId id="306" r:id="rId30"/>
    <p:sldId id="262"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9898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6247" autoAdjust="0"/>
  </p:normalViewPr>
  <p:slideViewPr>
    <p:cSldViewPr snapToGrid="0">
      <p:cViewPr>
        <p:scale>
          <a:sx n="100" d="100"/>
          <a:sy n="100" d="100"/>
        </p:scale>
        <p:origin x="990" y="22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4632" y="10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file:///C:\Users\simon\Downloads\Flying%20Data%20V1.0.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simon\Downloads\Flying%20Data%20V1.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[Flying Data V1.0.xlsx]P Tables 5 year review!PivotTable7</c:name>
    <c:fmtId val="9"/>
  </c:pivotSource>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Flights - Yearly</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dLbl>
          <c:idx val="0"/>
          <c:showLegendKey val="0"/>
          <c:showVal val="0"/>
          <c:showCatName val="0"/>
          <c:showSerName val="0"/>
          <c:showPercent val="0"/>
          <c:showBubbleSize val="0"/>
          <c:extLst>
            <c:ext xmlns:c15="http://schemas.microsoft.com/office/drawing/2012/chart" uri="{CE6537A1-D6FC-4f65-9D91-7224C49458BB}"/>
          </c:extLst>
        </c:dLbl>
      </c:pivotFmt>
      <c:pivotFmt>
        <c:idx val="4"/>
        <c:dLbl>
          <c:idx val="0"/>
          <c:showLegendKey val="0"/>
          <c:showVal val="0"/>
          <c:showCatName val="0"/>
          <c:showSerName val="0"/>
          <c:showPercent val="0"/>
          <c:showBubbleSize val="0"/>
          <c:extLst>
            <c:ext xmlns:c15="http://schemas.microsoft.com/office/drawing/2012/chart" uri="{CE6537A1-D6FC-4f65-9D91-7224C49458BB}"/>
          </c:extLst>
        </c:dLbl>
      </c:pivotFmt>
      <c:pivotFmt>
        <c:idx val="5"/>
        <c:dLbl>
          <c:idx val="0"/>
          <c:showLegendKey val="0"/>
          <c:showVal val="0"/>
          <c:showCatName val="0"/>
          <c:showSerName val="0"/>
          <c:showPercent val="0"/>
          <c:showBubbleSize val="0"/>
          <c:extLst>
            <c:ext xmlns:c15="http://schemas.microsoft.com/office/drawing/2012/chart" uri="{CE6537A1-D6FC-4f65-9D91-7224C49458BB}"/>
          </c:extLst>
        </c:dLbl>
      </c:pivotFmt>
      <c:pivotFmt>
        <c:idx val="6"/>
        <c:dLbl>
          <c:idx val="0"/>
          <c:showLegendKey val="0"/>
          <c:showVal val="0"/>
          <c:showCatName val="0"/>
          <c:showSerName val="0"/>
          <c:showPercent val="0"/>
          <c:showBubbleSize val="0"/>
          <c:extLst>
            <c:ext xmlns:c15="http://schemas.microsoft.com/office/drawing/2012/chart" uri="{CE6537A1-D6FC-4f65-9D91-7224C49458BB}"/>
          </c:extLst>
        </c:dLbl>
      </c:pivotFmt>
      <c:pivotFmt>
        <c:idx val="7"/>
        <c:dLbl>
          <c:idx val="0"/>
          <c:showLegendKey val="0"/>
          <c:showVal val="0"/>
          <c:showCatName val="0"/>
          <c:showSerName val="0"/>
          <c:showPercent val="0"/>
          <c:showBubbleSize val="0"/>
          <c:extLst>
            <c:ext xmlns:c15="http://schemas.microsoft.com/office/drawing/2012/chart" uri="{CE6537A1-D6FC-4f65-9D91-7224C49458BB}"/>
          </c:extLst>
        </c:dLbl>
      </c:pivotFmt>
      <c:pivotFmt>
        <c:idx val="8"/>
        <c:dLbl>
          <c:idx val="0"/>
          <c:showLegendKey val="0"/>
          <c:showVal val="0"/>
          <c:showCatName val="0"/>
          <c:showSerName val="0"/>
          <c:showPercent val="0"/>
          <c:showBubbleSize val="0"/>
          <c:extLst>
            <c:ext xmlns:c15="http://schemas.microsoft.com/office/drawing/2012/chart" uri="{CE6537A1-D6FC-4f65-9D91-7224C49458BB}"/>
          </c:extLst>
        </c:dLbl>
      </c:pivotFmt>
      <c:pivotFmt>
        <c:idx val="9"/>
        <c:dLbl>
          <c:idx val="0"/>
          <c:showLegendKey val="0"/>
          <c:showVal val="0"/>
          <c:showCatName val="0"/>
          <c:showSerName val="0"/>
          <c:showPercent val="0"/>
          <c:showBubbleSize val="0"/>
          <c:extLst>
            <c:ext xmlns:c15="http://schemas.microsoft.com/office/drawing/2012/chart" uri="{CE6537A1-D6FC-4f65-9D91-7224C49458BB}"/>
          </c:extLst>
        </c:dLbl>
      </c:pivotFmt>
      <c:pivotFmt>
        <c:idx val="10"/>
        <c:dLbl>
          <c:idx val="0"/>
          <c:showLegendKey val="0"/>
          <c:showVal val="0"/>
          <c:showCatName val="0"/>
          <c:showSerName val="0"/>
          <c:showPercent val="0"/>
          <c:showBubbleSize val="0"/>
          <c:extLst>
            <c:ext xmlns:c15="http://schemas.microsoft.com/office/drawing/2012/chart" uri="{CE6537A1-D6FC-4f65-9D91-7224C49458BB}"/>
          </c:extLst>
        </c:dLbl>
      </c:pivotFmt>
      <c:pivotFmt>
        <c:idx val="11"/>
        <c:dLbl>
          <c:idx val="0"/>
          <c:showLegendKey val="0"/>
          <c:showVal val="0"/>
          <c:showCatName val="0"/>
          <c:showSerName val="0"/>
          <c:showPercent val="0"/>
          <c:showBubbleSize val="0"/>
          <c:extLst>
            <c:ext xmlns:c15="http://schemas.microsoft.com/office/drawing/2012/chart" uri="{CE6537A1-D6FC-4f65-9D91-7224C49458BB}"/>
          </c:extLst>
        </c:dLbl>
      </c:pivotFmt>
      <c:pivotFmt>
        <c:idx val="12"/>
        <c:dLbl>
          <c:idx val="0"/>
          <c:showLegendKey val="0"/>
          <c:showVal val="0"/>
          <c:showCatName val="0"/>
          <c:showSerName val="0"/>
          <c:showPercent val="0"/>
          <c:showBubbleSize val="0"/>
          <c:extLst>
            <c:ext xmlns:c15="http://schemas.microsoft.com/office/drawing/2012/chart" uri="{CE6537A1-D6FC-4f65-9D91-7224C49458BB}"/>
          </c:extLst>
        </c:dLbl>
      </c:pivotFmt>
      <c:pivotFmt>
        <c:idx val="13"/>
        <c:dLbl>
          <c:idx val="0"/>
          <c:showLegendKey val="0"/>
          <c:showVal val="0"/>
          <c:showCatName val="0"/>
          <c:showSerName val="0"/>
          <c:showPercent val="0"/>
          <c:showBubbleSize val="0"/>
          <c:extLst>
            <c:ext xmlns:c15="http://schemas.microsoft.com/office/drawing/2012/chart" uri="{CE6537A1-D6FC-4f65-9D91-7224C49458BB}"/>
          </c:extLst>
        </c:dLbl>
      </c:pivotFmt>
      <c:pivotFmt>
        <c:idx val="14"/>
        <c:dLbl>
          <c:idx val="0"/>
          <c:showLegendKey val="0"/>
          <c:showVal val="0"/>
          <c:showCatName val="0"/>
          <c:showSerName val="0"/>
          <c:showPercent val="0"/>
          <c:showBubbleSize val="0"/>
          <c:extLst>
            <c:ext xmlns:c15="http://schemas.microsoft.com/office/drawing/2012/chart" uri="{CE6537A1-D6FC-4f65-9D91-7224C49458BB}"/>
          </c:extLst>
        </c:dLbl>
      </c:pivotFmt>
      <c:pivotFmt>
        <c:idx val="15"/>
        <c:dLbl>
          <c:idx val="0"/>
          <c:showLegendKey val="0"/>
          <c:showVal val="0"/>
          <c:showCatName val="0"/>
          <c:showSerName val="0"/>
          <c:showPercent val="0"/>
          <c:showBubbleSize val="0"/>
          <c:extLst>
            <c:ext xmlns:c15="http://schemas.microsoft.com/office/drawing/2012/chart" uri="{CE6537A1-D6FC-4f65-9D91-7224C49458BB}"/>
          </c:extLst>
        </c:dLbl>
      </c:pivotFmt>
      <c:pivotFmt>
        <c:idx val="16"/>
        <c:dLbl>
          <c:idx val="0"/>
          <c:showLegendKey val="0"/>
          <c:showVal val="0"/>
          <c:showCatName val="0"/>
          <c:showSerName val="0"/>
          <c:showPercent val="0"/>
          <c:showBubbleSize val="0"/>
          <c:extLst>
            <c:ext xmlns:c15="http://schemas.microsoft.com/office/drawing/2012/chart" uri="{CE6537A1-D6FC-4f65-9D91-7224C49458BB}"/>
          </c:extLst>
        </c:dLbl>
      </c:pivotFmt>
      <c:pivotFmt>
        <c:idx val="17"/>
        <c:dLbl>
          <c:idx val="0"/>
          <c:showLegendKey val="0"/>
          <c:showVal val="0"/>
          <c:showCatName val="0"/>
          <c:showSerName val="0"/>
          <c:showPercent val="0"/>
          <c:showBubbleSize val="0"/>
          <c:extLst>
            <c:ext xmlns:c15="http://schemas.microsoft.com/office/drawing/2012/chart" uri="{CE6537A1-D6FC-4f65-9D91-7224C49458BB}"/>
          </c:extLst>
        </c:dLbl>
      </c:pivotFmt>
      <c:pivotFmt>
        <c:idx val="18"/>
        <c:dLbl>
          <c:idx val="0"/>
          <c:showLegendKey val="0"/>
          <c:showVal val="0"/>
          <c:showCatName val="0"/>
          <c:showSerName val="0"/>
          <c:showPercent val="0"/>
          <c:showBubbleSize val="0"/>
          <c:extLst>
            <c:ext xmlns:c15="http://schemas.microsoft.com/office/drawing/2012/chart" uri="{CE6537A1-D6FC-4f65-9D91-7224C49458BB}"/>
          </c:extLst>
        </c:dLbl>
      </c:pivotFmt>
      <c:pivotFmt>
        <c:idx val="19"/>
        <c:dLbl>
          <c:idx val="0"/>
          <c:showLegendKey val="0"/>
          <c:showVal val="0"/>
          <c:showCatName val="0"/>
          <c:showSerName val="0"/>
          <c:showPercent val="0"/>
          <c:showBubbleSize val="0"/>
          <c:extLst>
            <c:ext xmlns:c15="http://schemas.microsoft.com/office/drawing/2012/chart" uri="{CE6537A1-D6FC-4f65-9D91-7224C49458BB}"/>
          </c:extLst>
        </c:dLbl>
      </c:pivotFmt>
      <c:pivotFmt>
        <c:idx val="20"/>
        <c:dLbl>
          <c:idx val="0"/>
          <c:showLegendKey val="0"/>
          <c:showVal val="0"/>
          <c:showCatName val="0"/>
          <c:showSerName val="0"/>
          <c:showPercent val="0"/>
          <c:showBubbleSize val="0"/>
          <c:extLst>
            <c:ext xmlns:c15="http://schemas.microsoft.com/office/drawing/2012/chart" uri="{CE6537A1-D6FC-4f65-9D91-7224C49458BB}"/>
          </c:extLst>
        </c:dLbl>
      </c:pivotFmt>
      <c:pivotFmt>
        <c:idx val="21"/>
        <c:dLbl>
          <c:idx val="0"/>
          <c:showLegendKey val="0"/>
          <c:showVal val="0"/>
          <c:showCatName val="0"/>
          <c:showSerName val="0"/>
          <c:showPercent val="0"/>
          <c:showBubbleSize val="0"/>
          <c:extLst>
            <c:ext xmlns:c15="http://schemas.microsoft.com/office/drawing/2012/chart" uri="{CE6537A1-D6FC-4f65-9D91-7224C49458BB}"/>
          </c:extLst>
        </c:dLbl>
      </c:pivotFmt>
      <c:pivotFmt>
        <c:idx val="22"/>
        <c:dLbl>
          <c:idx val="0"/>
          <c:showLegendKey val="0"/>
          <c:showVal val="0"/>
          <c:showCatName val="0"/>
          <c:showSerName val="0"/>
          <c:showPercent val="0"/>
          <c:showBubbleSize val="0"/>
          <c:extLst>
            <c:ext xmlns:c15="http://schemas.microsoft.com/office/drawing/2012/chart" uri="{CE6537A1-D6FC-4f65-9D91-7224C49458BB}"/>
          </c:extLst>
        </c:dLbl>
      </c:pivotFmt>
      <c:pivotFmt>
        <c:idx val="23"/>
        <c:dLbl>
          <c:idx val="0"/>
          <c:showLegendKey val="0"/>
          <c:showVal val="0"/>
          <c:showCatName val="0"/>
          <c:showSerName val="0"/>
          <c:showPercent val="0"/>
          <c:showBubbleSize val="0"/>
          <c:extLst>
            <c:ext xmlns:c15="http://schemas.microsoft.com/office/drawing/2012/chart" uri="{CE6537A1-D6FC-4f65-9D91-7224C49458BB}"/>
          </c:extLst>
        </c:dLbl>
      </c:pivotFmt>
      <c:pivotFmt>
        <c:idx val="24"/>
        <c:dLbl>
          <c:idx val="0"/>
          <c:showLegendKey val="0"/>
          <c:showVal val="0"/>
          <c:showCatName val="0"/>
          <c:showSerName val="0"/>
          <c:showPercent val="0"/>
          <c:showBubbleSize val="0"/>
          <c:extLst>
            <c:ext xmlns:c15="http://schemas.microsoft.com/office/drawing/2012/chart" uri="{CE6537A1-D6FC-4f65-9D91-7224C49458BB}"/>
          </c:extLst>
        </c:dLbl>
      </c:pivotFmt>
      <c:pivotFmt>
        <c:idx val="25"/>
        <c:dLbl>
          <c:idx val="0"/>
          <c:showLegendKey val="0"/>
          <c:showVal val="0"/>
          <c:showCatName val="0"/>
          <c:showSerName val="0"/>
          <c:showPercent val="0"/>
          <c:showBubbleSize val="0"/>
          <c:extLst>
            <c:ext xmlns:c15="http://schemas.microsoft.com/office/drawing/2012/chart" uri="{CE6537A1-D6FC-4f65-9D91-7224C49458BB}"/>
          </c:extLst>
        </c:dLbl>
      </c:pivotFmt>
      <c:pivotFmt>
        <c:idx val="26"/>
        <c:dLbl>
          <c:idx val="0"/>
          <c:showLegendKey val="0"/>
          <c:showVal val="0"/>
          <c:showCatName val="0"/>
          <c:showSerName val="0"/>
          <c:showPercent val="0"/>
          <c:showBubbleSize val="0"/>
          <c:extLst>
            <c:ext xmlns:c15="http://schemas.microsoft.com/office/drawing/2012/chart" uri="{CE6537A1-D6FC-4f65-9D91-7224C49458BB}"/>
          </c:extLst>
        </c:dLbl>
      </c:pivotFmt>
      <c:pivotFmt>
        <c:idx val="27"/>
        <c:dLbl>
          <c:idx val="0"/>
          <c:showLegendKey val="0"/>
          <c:showVal val="0"/>
          <c:showCatName val="0"/>
          <c:showSerName val="0"/>
          <c:showPercent val="0"/>
          <c:showBubbleSize val="0"/>
          <c:extLst>
            <c:ext xmlns:c15="http://schemas.microsoft.com/office/drawing/2012/chart" uri="{CE6537A1-D6FC-4f65-9D91-7224C49458BB}"/>
          </c:extLst>
        </c:dLbl>
      </c:pivotFmt>
      <c:pivotFmt>
        <c:idx val="28"/>
        <c:dLbl>
          <c:idx val="0"/>
          <c:showLegendKey val="0"/>
          <c:showVal val="0"/>
          <c:showCatName val="0"/>
          <c:showSerName val="0"/>
          <c:showPercent val="0"/>
          <c:showBubbleSize val="0"/>
          <c:extLst>
            <c:ext xmlns:c15="http://schemas.microsoft.com/office/drawing/2012/chart" uri="{CE6537A1-D6FC-4f65-9D91-7224C49458BB}"/>
          </c:extLst>
        </c:dLbl>
      </c:pivotFmt>
      <c:pivotFmt>
        <c:idx val="29"/>
        <c:dLbl>
          <c:idx val="0"/>
          <c:showLegendKey val="0"/>
          <c:showVal val="0"/>
          <c:showCatName val="0"/>
          <c:showSerName val="0"/>
          <c:showPercent val="0"/>
          <c:showBubbleSize val="0"/>
          <c:extLst>
            <c:ext xmlns:c15="http://schemas.microsoft.com/office/drawing/2012/chart" uri="{CE6537A1-D6FC-4f65-9D91-7224C49458BB}"/>
          </c:extLst>
        </c:dLbl>
      </c:pivotFmt>
      <c:pivotFmt>
        <c:idx val="3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3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4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5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6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 Tables 5 year review'!$B$18:$B$19</c:f>
              <c:strCache>
                <c:ptCount val="1"/>
                <c:pt idx="0">
                  <c:v>2016</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review'!$B$20</c:f>
              <c:numCache>
                <c:formatCode>General</c:formatCode>
                <c:ptCount val="1"/>
                <c:pt idx="0">
                  <c:v>2843</c:v>
                </c:pt>
              </c:numCache>
            </c:numRef>
          </c:val>
          <c:extLst>
            <c:ext xmlns:c16="http://schemas.microsoft.com/office/drawing/2014/chart" uri="{C3380CC4-5D6E-409C-BE32-E72D297353CC}">
              <c16:uniqueId val="{00000000-2322-4C52-8E8F-732261157907}"/>
            </c:ext>
          </c:extLst>
        </c:ser>
        <c:ser>
          <c:idx val="1"/>
          <c:order val="1"/>
          <c:tx>
            <c:strRef>
              <c:f>'P Tables 5 year review'!$C$18:$C$19</c:f>
              <c:strCache>
                <c:ptCount val="1"/>
                <c:pt idx="0">
                  <c:v>2017</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review'!$C$20</c:f>
              <c:numCache>
                <c:formatCode>General</c:formatCode>
                <c:ptCount val="1"/>
                <c:pt idx="0">
                  <c:v>3033</c:v>
                </c:pt>
              </c:numCache>
            </c:numRef>
          </c:val>
          <c:extLst>
            <c:ext xmlns:c16="http://schemas.microsoft.com/office/drawing/2014/chart" uri="{C3380CC4-5D6E-409C-BE32-E72D297353CC}">
              <c16:uniqueId val="{00000001-2322-4C52-8E8F-732261157907}"/>
            </c:ext>
          </c:extLst>
        </c:ser>
        <c:ser>
          <c:idx val="2"/>
          <c:order val="2"/>
          <c:tx>
            <c:strRef>
              <c:f>'P Tables 5 year review'!$D$18:$D$19</c:f>
              <c:strCache>
                <c:ptCount val="1"/>
                <c:pt idx="0">
                  <c:v>2018</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review'!$D$20</c:f>
              <c:numCache>
                <c:formatCode>General</c:formatCode>
                <c:ptCount val="1"/>
                <c:pt idx="0">
                  <c:v>3072</c:v>
                </c:pt>
              </c:numCache>
            </c:numRef>
          </c:val>
          <c:extLst>
            <c:ext xmlns:c16="http://schemas.microsoft.com/office/drawing/2014/chart" uri="{C3380CC4-5D6E-409C-BE32-E72D297353CC}">
              <c16:uniqueId val="{00000002-2322-4C52-8E8F-732261157907}"/>
            </c:ext>
          </c:extLst>
        </c:ser>
        <c:ser>
          <c:idx val="3"/>
          <c:order val="3"/>
          <c:tx>
            <c:strRef>
              <c:f>'P Tables 5 year review'!$E$18:$E$19</c:f>
              <c:strCache>
                <c:ptCount val="1"/>
                <c:pt idx="0">
                  <c:v>2019</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review'!$E$20</c:f>
              <c:numCache>
                <c:formatCode>General</c:formatCode>
                <c:ptCount val="1"/>
                <c:pt idx="0">
                  <c:v>2659</c:v>
                </c:pt>
              </c:numCache>
            </c:numRef>
          </c:val>
          <c:extLst>
            <c:ext xmlns:c16="http://schemas.microsoft.com/office/drawing/2014/chart" uri="{C3380CC4-5D6E-409C-BE32-E72D297353CC}">
              <c16:uniqueId val="{00000003-2322-4C52-8E8F-732261157907}"/>
            </c:ext>
          </c:extLst>
        </c:ser>
        <c:ser>
          <c:idx val="4"/>
          <c:order val="4"/>
          <c:tx>
            <c:strRef>
              <c:f>'P Tables 5 year review'!$F$18:$F$19</c:f>
              <c:strCache>
                <c:ptCount val="1"/>
                <c:pt idx="0">
                  <c:v>2020</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review'!$F$20</c:f>
              <c:numCache>
                <c:formatCode>General</c:formatCode>
                <c:ptCount val="1"/>
                <c:pt idx="0">
                  <c:v>1526</c:v>
                </c:pt>
              </c:numCache>
            </c:numRef>
          </c:val>
          <c:extLst>
            <c:ext xmlns:c16="http://schemas.microsoft.com/office/drawing/2014/chart" uri="{C3380CC4-5D6E-409C-BE32-E72D297353CC}">
              <c16:uniqueId val="{00000004-2322-4C52-8E8F-732261157907}"/>
            </c:ext>
          </c:extLst>
        </c:ser>
        <c:ser>
          <c:idx val="5"/>
          <c:order val="5"/>
          <c:tx>
            <c:strRef>
              <c:f>'P Tables 5 year review'!$G$18:$G$19</c:f>
              <c:strCache>
                <c:ptCount val="1"/>
                <c:pt idx="0">
                  <c:v>2021</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review'!$G$20</c:f>
              <c:numCache>
                <c:formatCode>General</c:formatCode>
                <c:ptCount val="1"/>
                <c:pt idx="0">
                  <c:v>2321</c:v>
                </c:pt>
              </c:numCache>
            </c:numRef>
          </c:val>
          <c:extLst>
            <c:ext xmlns:c16="http://schemas.microsoft.com/office/drawing/2014/chart" uri="{C3380CC4-5D6E-409C-BE32-E72D297353CC}">
              <c16:uniqueId val="{00000005-2322-4C52-8E8F-732261157907}"/>
            </c:ext>
          </c:extLst>
        </c:ser>
        <c:ser>
          <c:idx val="6"/>
          <c:order val="6"/>
          <c:tx>
            <c:strRef>
              <c:f>'P Tables 5 year review'!$H$18:$H$19</c:f>
              <c:strCache>
                <c:ptCount val="1"/>
                <c:pt idx="0">
                  <c:v>2022</c:v>
                </c:pt>
              </c:strCache>
            </c:strRef>
          </c:tx>
          <c:spPr>
            <a:solidFill>
              <a:schemeClr val="accent1">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review'!$H$20</c:f>
              <c:numCache>
                <c:formatCode>General</c:formatCode>
                <c:ptCount val="1"/>
                <c:pt idx="0">
                  <c:v>2413</c:v>
                </c:pt>
              </c:numCache>
            </c:numRef>
          </c:val>
          <c:extLst>
            <c:ext xmlns:c16="http://schemas.microsoft.com/office/drawing/2014/chart" uri="{C3380CC4-5D6E-409C-BE32-E72D297353CC}">
              <c16:uniqueId val="{00000006-2322-4C52-8E8F-732261157907}"/>
            </c:ext>
          </c:extLst>
        </c:ser>
        <c:ser>
          <c:idx val="7"/>
          <c:order val="7"/>
          <c:tx>
            <c:strRef>
              <c:f>'P Tables 5 year review'!$I$18:$I$19</c:f>
              <c:strCache>
                <c:ptCount val="1"/>
                <c:pt idx="0">
                  <c:v>2023</c:v>
                </c:pt>
              </c:strCache>
            </c:strRef>
          </c:tx>
          <c:spPr>
            <a:solidFill>
              <a:schemeClr val="accent2">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review'!$I$20</c:f>
              <c:numCache>
                <c:formatCode>General</c:formatCode>
                <c:ptCount val="1"/>
                <c:pt idx="0">
                  <c:v>2224</c:v>
                </c:pt>
              </c:numCache>
            </c:numRef>
          </c:val>
          <c:extLst>
            <c:ext xmlns:c16="http://schemas.microsoft.com/office/drawing/2014/chart" uri="{C3380CC4-5D6E-409C-BE32-E72D297353CC}">
              <c16:uniqueId val="{00000009-2322-4C52-8E8F-732261157907}"/>
            </c:ext>
          </c:extLst>
        </c:ser>
        <c:ser>
          <c:idx val="8"/>
          <c:order val="8"/>
          <c:tx>
            <c:strRef>
              <c:f>'P Tables 5 year review'!$J$18:$J$19</c:f>
              <c:strCache>
                <c:ptCount val="1"/>
                <c:pt idx="0">
                  <c:v>2024</c:v>
                </c:pt>
              </c:strCache>
            </c:strRef>
          </c:tx>
          <c:spPr>
            <a:solidFill>
              <a:schemeClr val="accent3">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review'!$A$20</c:f>
              <c:strCache>
                <c:ptCount val="1"/>
                <c:pt idx="0">
                  <c:v>Total</c:v>
                </c:pt>
              </c:strCache>
            </c:strRef>
          </c:cat>
          <c:val>
            <c:numRef>
              <c:f>'P Tables 5 year review'!$J$20</c:f>
              <c:numCache>
                <c:formatCode>General</c:formatCode>
                <c:ptCount val="1"/>
                <c:pt idx="0">
                  <c:v>192</c:v>
                </c:pt>
              </c:numCache>
            </c:numRef>
          </c:val>
          <c:extLst>
            <c:ext xmlns:c16="http://schemas.microsoft.com/office/drawing/2014/chart" uri="{C3380CC4-5D6E-409C-BE32-E72D297353CC}">
              <c16:uniqueId val="{0000000B-2322-4C52-8E8F-732261157907}"/>
            </c:ext>
          </c:extLst>
        </c:ser>
        <c:dLbls>
          <c:dLblPos val="inEnd"/>
          <c:showLegendKey val="0"/>
          <c:showVal val="1"/>
          <c:showCatName val="0"/>
          <c:showSerName val="0"/>
          <c:showPercent val="0"/>
          <c:showBubbleSize val="0"/>
        </c:dLbls>
        <c:gapWidth val="65"/>
        <c:axId val="1548541632"/>
        <c:axId val="1548525408"/>
      </c:barChart>
      <c:catAx>
        <c:axId val="154854163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1548525408"/>
        <c:crosses val="autoZero"/>
        <c:auto val="1"/>
        <c:lblAlgn val="ctr"/>
        <c:lblOffset val="100"/>
        <c:noMultiLvlLbl val="0"/>
      </c:catAx>
      <c:valAx>
        <c:axId val="1548525408"/>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548541632"/>
        <c:crosses val="autoZero"/>
        <c:crossBetween val="between"/>
      </c:valAx>
      <c:spPr>
        <a:noFill/>
        <a:ln>
          <a:noFill/>
        </a:ln>
        <a:effectLst/>
      </c:spPr>
    </c:plotArea>
    <c:legend>
      <c:legendPos val="b"/>
      <c:layout>
        <c:manualLayout>
          <c:xMode val="edge"/>
          <c:yMode val="edge"/>
          <c:x val="9.3155225172552564E-2"/>
          <c:y val="0.89409667541557303"/>
          <c:w val="0.3522025147042272"/>
          <c:h val="4.8205876883612178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[Flying Data V1.0.xlsx]P Tables 5 year review!PivotTable5</c:name>
    <c:fmtId val="15"/>
  </c:pivotSource>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GB"/>
              <a:t>Yearly Revenue</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ivotFmts>
      <c:pivotFmt>
        <c:idx val="0"/>
        <c:dLbl>
          <c:idx val="0"/>
          <c:showLegendKey val="0"/>
          <c:showVal val="0"/>
          <c:showCatName val="0"/>
          <c:showSerName val="0"/>
          <c:showPercent val="0"/>
          <c:showBubbleSize val="0"/>
          <c:extLst>
            <c:ext xmlns:c15="http://schemas.microsoft.com/office/drawing/2012/chart" uri="{CE6537A1-D6FC-4f65-9D91-7224C49458BB}"/>
          </c:extLst>
        </c:dLbl>
      </c:pivotFmt>
      <c:pivotFmt>
        <c:idx val="1"/>
        <c:dLbl>
          <c:idx val="0"/>
          <c:showLegendKey val="0"/>
          <c:showVal val="0"/>
          <c:showCatName val="0"/>
          <c:showSerName val="0"/>
          <c:showPercent val="0"/>
          <c:showBubbleSize val="0"/>
          <c:extLst>
            <c:ext xmlns:c15="http://schemas.microsoft.com/office/drawing/2012/chart" uri="{CE6537A1-D6FC-4f65-9D91-7224C49458BB}"/>
          </c:extLst>
        </c:dLbl>
      </c:pivotFmt>
      <c:pivotFmt>
        <c:idx val="2"/>
        <c:dLbl>
          <c:idx val="0"/>
          <c:showLegendKey val="0"/>
          <c:showVal val="0"/>
          <c:showCatName val="0"/>
          <c:showSerName val="0"/>
          <c:showPercent val="0"/>
          <c:showBubbleSize val="0"/>
          <c:extLst>
            <c:ext xmlns:c15="http://schemas.microsoft.com/office/drawing/2012/chart" uri="{CE6537A1-D6FC-4f65-9D91-7224C49458BB}"/>
          </c:extLst>
        </c:dLbl>
      </c:pivotFmt>
      <c:pivotFmt>
        <c:idx val="3"/>
        <c:dLbl>
          <c:idx val="0"/>
          <c:showLegendKey val="0"/>
          <c:showVal val="0"/>
          <c:showCatName val="0"/>
          <c:showSerName val="0"/>
          <c:showPercent val="0"/>
          <c:showBubbleSize val="0"/>
          <c:extLst>
            <c:ext xmlns:c15="http://schemas.microsoft.com/office/drawing/2012/chart" uri="{CE6537A1-D6FC-4f65-9D91-7224C49458BB}"/>
          </c:extLst>
        </c:dLbl>
      </c:pivotFmt>
      <c:pivotFmt>
        <c:idx val="4"/>
        <c:dLbl>
          <c:idx val="0"/>
          <c:showLegendKey val="0"/>
          <c:showVal val="0"/>
          <c:showCatName val="0"/>
          <c:showSerName val="0"/>
          <c:showPercent val="0"/>
          <c:showBubbleSize val="0"/>
          <c:extLst>
            <c:ext xmlns:c15="http://schemas.microsoft.com/office/drawing/2012/chart" uri="{CE6537A1-D6FC-4f65-9D91-7224C49458BB}"/>
          </c:extLst>
        </c:dLbl>
      </c:pivotFmt>
      <c:pivotFmt>
        <c:idx val="5"/>
        <c:dLbl>
          <c:idx val="0"/>
          <c:showLegendKey val="0"/>
          <c:showVal val="0"/>
          <c:showCatName val="0"/>
          <c:showSerName val="0"/>
          <c:showPercent val="0"/>
          <c:showBubbleSize val="0"/>
          <c:extLst>
            <c:ext xmlns:c15="http://schemas.microsoft.com/office/drawing/2012/chart" uri="{CE6537A1-D6FC-4f65-9D91-7224C49458BB}"/>
          </c:extLst>
        </c:dLbl>
      </c:pivotFmt>
      <c:pivotFmt>
        <c:idx val="6"/>
        <c:dLbl>
          <c:idx val="0"/>
          <c:showLegendKey val="0"/>
          <c:showVal val="0"/>
          <c:showCatName val="0"/>
          <c:showSerName val="0"/>
          <c:showPercent val="0"/>
          <c:showBubbleSize val="0"/>
          <c:extLst>
            <c:ext xmlns:c15="http://schemas.microsoft.com/office/drawing/2012/chart" uri="{CE6537A1-D6FC-4f65-9D91-7224C49458BB}"/>
          </c:extLst>
        </c:dLbl>
      </c:pivotFmt>
      <c:pivotFmt>
        <c:idx val="7"/>
        <c:dLbl>
          <c:idx val="0"/>
          <c:showLegendKey val="0"/>
          <c:showVal val="0"/>
          <c:showCatName val="0"/>
          <c:showSerName val="0"/>
          <c:showPercent val="0"/>
          <c:showBubbleSize val="0"/>
          <c:extLst>
            <c:ext xmlns:c15="http://schemas.microsoft.com/office/drawing/2012/chart" uri="{CE6537A1-D6FC-4f65-9D91-7224C49458BB}"/>
          </c:extLst>
        </c:dLbl>
      </c:pivotFmt>
      <c:pivotFmt>
        <c:idx val="8"/>
        <c:dLbl>
          <c:idx val="0"/>
          <c:showLegendKey val="0"/>
          <c:showVal val="0"/>
          <c:showCatName val="0"/>
          <c:showSerName val="0"/>
          <c:showPercent val="0"/>
          <c:showBubbleSize val="0"/>
          <c:extLst>
            <c:ext xmlns:c15="http://schemas.microsoft.com/office/drawing/2012/chart" uri="{CE6537A1-D6FC-4f65-9D91-7224C49458BB}"/>
          </c:extLst>
        </c:dLbl>
      </c:pivotFmt>
      <c:pivotFmt>
        <c:idx val="9"/>
        <c:dLbl>
          <c:idx val="0"/>
          <c:showLegendKey val="0"/>
          <c:showVal val="0"/>
          <c:showCatName val="0"/>
          <c:showSerName val="0"/>
          <c:showPercent val="0"/>
          <c:showBubbleSize val="0"/>
          <c:extLst>
            <c:ext xmlns:c15="http://schemas.microsoft.com/office/drawing/2012/chart" uri="{CE6537A1-D6FC-4f65-9D91-7224C49458BB}"/>
          </c:extLst>
        </c:dLbl>
      </c:pivotFmt>
      <c:pivotFmt>
        <c:idx val="1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1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25"/>
        <c:dLbl>
          <c:idx val="0"/>
          <c:showLegendKey val="0"/>
          <c:showVal val="1"/>
          <c:showCatName val="1"/>
          <c:showSerName val="0"/>
          <c:showPercent val="0"/>
          <c:showBubbleSize val="0"/>
          <c:extLst>
            <c:ext xmlns:c15="http://schemas.microsoft.com/office/drawing/2012/chart" uri="{CE6537A1-D6FC-4f65-9D91-7224C49458BB}"/>
          </c:extLst>
        </c:dLbl>
      </c:pivotFmt>
      <c:pivotFmt>
        <c:idx val="26"/>
        <c:dLbl>
          <c:idx val="0"/>
          <c:showLegendKey val="0"/>
          <c:showVal val="1"/>
          <c:showCatName val="1"/>
          <c:showSerName val="0"/>
          <c:showPercent val="0"/>
          <c:showBubbleSize val="0"/>
          <c:extLst>
            <c:ext xmlns:c15="http://schemas.microsoft.com/office/drawing/2012/chart" uri="{CE6537A1-D6FC-4f65-9D91-7224C49458BB}"/>
          </c:extLst>
        </c:dLbl>
      </c:pivotFmt>
      <c:pivotFmt>
        <c:idx val="27"/>
        <c:dLbl>
          <c:idx val="0"/>
          <c:showLegendKey val="0"/>
          <c:showVal val="1"/>
          <c:showCatName val="1"/>
          <c:showSerName val="0"/>
          <c:showPercent val="0"/>
          <c:showBubbleSize val="0"/>
          <c:extLst>
            <c:ext xmlns:c15="http://schemas.microsoft.com/office/drawing/2012/chart" uri="{CE6537A1-D6FC-4f65-9D91-7224C49458BB}"/>
          </c:extLst>
        </c:dLbl>
      </c:pivotFmt>
      <c:pivotFmt>
        <c:idx val="28"/>
        <c:dLbl>
          <c:idx val="0"/>
          <c:showLegendKey val="0"/>
          <c:showVal val="1"/>
          <c:showCatName val="1"/>
          <c:showSerName val="0"/>
          <c:showPercent val="0"/>
          <c:showBubbleSize val="0"/>
          <c:extLst>
            <c:ext xmlns:c15="http://schemas.microsoft.com/office/drawing/2012/chart" uri="{CE6537A1-D6FC-4f65-9D91-7224C49458BB}"/>
          </c:extLst>
        </c:dLbl>
      </c:pivotFmt>
      <c:pivotFmt>
        <c:idx val="29"/>
        <c:dLbl>
          <c:idx val="0"/>
          <c:showLegendKey val="0"/>
          <c:showVal val="1"/>
          <c:showCatName val="1"/>
          <c:showSerName val="0"/>
          <c:showPercent val="0"/>
          <c:showBubbleSize val="0"/>
          <c:extLst>
            <c:ext xmlns:c15="http://schemas.microsoft.com/office/drawing/2012/chart" uri="{CE6537A1-D6FC-4f65-9D91-7224C49458BB}"/>
          </c:extLst>
        </c:dLbl>
      </c:pivotFmt>
      <c:pivotFmt>
        <c:idx val="30"/>
        <c:dLbl>
          <c:idx val="0"/>
          <c:showLegendKey val="0"/>
          <c:showVal val="1"/>
          <c:showCatName val="1"/>
          <c:showSerName val="0"/>
          <c:showPercent val="0"/>
          <c:showBubbleSize val="0"/>
          <c:extLst>
            <c:ext xmlns:c15="http://schemas.microsoft.com/office/drawing/2012/chart" uri="{CE6537A1-D6FC-4f65-9D91-7224C49458BB}"/>
          </c:extLst>
        </c:dLbl>
      </c:pivotFmt>
      <c:pivotFmt>
        <c:idx val="31"/>
        <c:dLbl>
          <c:idx val="0"/>
          <c:showLegendKey val="0"/>
          <c:showVal val="1"/>
          <c:showCatName val="1"/>
          <c:showSerName val="0"/>
          <c:showPercent val="0"/>
          <c:showBubbleSize val="0"/>
          <c:extLst>
            <c:ext xmlns:c15="http://schemas.microsoft.com/office/drawing/2012/chart" uri="{CE6537A1-D6FC-4f65-9D91-7224C49458BB}"/>
          </c:extLst>
        </c:dLbl>
      </c:pivotFmt>
      <c:pivotFmt>
        <c:idx val="32"/>
        <c:dLbl>
          <c:idx val="0"/>
          <c:showLegendKey val="0"/>
          <c:showVal val="1"/>
          <c:showCatName val="1"/>
          <c:showSerName val="0"/>
          <c:showPercent val="0"/>
          <c:showBubbleSize val="0"/>
          <c:extLst>
            <c:ext xmlns:c15="http://schemas.microsoft.com/office/drawing/2012/chart" uri="{CE6537A1-D6FC-4f65-9D91-7224C49458BB}"/>
          </c:extLst>
        </c:dLbl>
      </c:pivotFmt>
      <c:pivotFmt>
        <c:idx val="33"/>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4"/>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5"/>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6"/>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7"/>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8"/>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39"/>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0"/>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1"/>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2"/>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3"/>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4"/>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5"/>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6"/>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7"/>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8"/>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49"/>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50"/>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51"/>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52"/>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53"/>
        <c:dLbl>
          <c:idx val="0"/>
          <c:showLegendKey val="0"/>
          <c:showVal val="0"/>
          <c:showCatName val="0"/>
          <c:showSerName val="0"/>
          <c:showPercent val="0"/>
          <c:showBubbleSize val="0"/>
          <c:extLst>
            <c:ext xmlns:c15="http://schemas.microsoft.com/office/drawing/2012/chart" uri="{CE6537A1-D6FC-4f65-9D91-7224C49458BB}"/>
          </c:extLst>
        </c:dLbl>
      </c:pivotFmt>
      <c:pivotFmt>
        <c:idx val="54"/>
        <c:dLbl>
          <c:idx val="0"/>
          <c:showLegendKey val="0"/>
          <c:showVal val="0"/>
          <c:showCatName val="0"/>
          <c:showSerName val="0"/>
          <c:showPercent val="0"/>
          <c:showBubbleSize val="0"/>
          <c:extLst>
            <c:ext xmlns:c15="http://schemas.microsoft.com/office/drawing/2012/chart" uri="{CE6537A1-D6FC-4f65-9D91-7224C49458BB}"/>
          </c:extLst>
        </c:dLbl>
      </c:pivotFmt>
      <c:pivotFmt>
        <c:idx val="55"/>
        <c:dLbl>
          <c:idx val="0"/>
          <c:showLegendKey val="0"/>
          <c:showVal val="0"/>
          <c:showCatName val="0"/>
          <c:showSerName val="0"/>
          <c:showPercent val="0"/>
          <c:showBubbleSize val="0"/>
          <c:extLst>
            <c:ext xmlns:c15="http://schemas.microsoft.com/office/drawing/2012/chart" uri="{CE6537A1-D6FC-4f65-9D91-7224C49458BB}"/>
          </c:extLst>
        </c:dLbl>
      </c:pivotFmt>
      <c:pivotFmt>
        <c:idx val="56"/>
        <c:dLbl>
          <c:idx val="0"/>
          <c:showLegendKey val="0"/>
          <c:showVal val="0"/>
          <c:showCatName val="0"/>
          <c:showSerName val="0"/>
          <c:showPercent val="0"/>
          <c:showBubbleSize val="0"/>
          <c:extLst>
            <c:ext xmlns:c15="http://schemas.microsoft.com/office/drawing/2012/chart" uri="{CE6537A1-D6FC-4f65-9D91-7224C49458BB}"/>
          </c:extLst>
        </c:dLbl>
      </c:pivotFmt>
      <c:pivotFmt>
        <c:idx val="57"/>
        <c:dLbl>
          <c:idx val="0"/>
          <c:showLegendKey val="0"/>
          <c:showVal val="0"/>
          <c:showCatName val="0"/>
          <c:showSerName val="0"/>
          <c:showPercent val="0"/>
          <c:showBubbleSize val="0"/>
          <c:extLst>
            <c:ext xmlns:c15="http://schemas.microsoft.com/office/drawing/2012/chart" uri="{CE6537A1-D6FC-4f65-9D91-7224C49458BB}"/>
          </c:extLst>
        </c:dLbl>
      </c:pivotFmt>
      <c:pivotFmt>
        <c:idx val="58"/>
        <c:dLbl>
          <c:idx val="0"/>
          <c:showLegendKey val="0"/>
          <c:showVal val="0"/>
          <c:showCatName val="0"/>
          <c:showSerName val="0"/>
          <c:showPercent val="0"/>
          <c:showBubbleSize val="0"/>
          <c:extLst>
            <c:ext xmlns:c15="http://schemas.microsoft.com/office/drawing/2012/chart" uri="{CE6537A1-D6FC-4f65-9D91-7224C49458BB}"/>
          </c:extLst>
        </c:dLbl>
      </c:pivotFmt>
      <c:pivotFmt>
        <c:idx val="59"/>
        <c:dLbl>
          <c:idx val="0"/>
          <c:showLegendKey val="0"/>
          <c:showVal val="0"/>
          <c:showCatName val="0"/>
          <c:showSerName val="0"/>
          <c:showPercent val="0"/>
          <c:showBubbleSize val="0"/>
          <c:extLst>
            <c:ext xmlns:c15="http://schemas.microsoft.com/office/drawing/2012/chart" uri="{CE6537A1-D6FC-4f65-9D91-7224C49458BB}"/>
          </c:extLst>
        </c:dLbl>
      </c:pivotFmt>
      <c:pivotFmt>
        <c:idx val="60"/>
        <c:dLbl>
          <c:idx val="0"/>
          <c:showLegendKey val="0"/>
          <c:showVal val="0"/>
          <c:showCatName val="0"/>
          <c:showSerName val="0"/>
          <c:showPercent val="0"/>
          <c:showBubbleSize val="0"/>
          <c:extLst>
            <c:ext xmlns:c15="http://schemas.microsoft.com/office/drawing/2012/chart" uri="{CE6537A1-D6FC-4f65-9D91-7224C49458BB}"/>
          </c:extLst>
        </c:dLbl>
      </c:pivotFmt>
      <c:pivotFmt>
        <c:idx val="61"/>
        <c:dLbl>
          <c:idx val="0"/>
          <c:showLegendKey val="0"/>
          <c:showVal val="0"/>
          <c:showCatName val="0"/>
          <c:showSerName val="0"/>
          <c:showPercent val="0"/>
          <c:showBubbleSize val="0"/>
          <c:extLst>
            <c:ext xmlns:c15="http://schemas.microsoft.com/office/drawing/2012/chart" uri="{CE6537A1-D6FC-4f65-9D91-7224C49458BB}"/>
          </c:extLst>
        </c:dLbl>
      </c:pivotFmt>
      <c:pivotFmt>
        <c:idx val="62"/>
        <c:dLbl>
          <c:idx val="0"/>
          <c:showLegendKey val="0"/>
          <c:showVal val="0"/>
          <c:showCatName val="0"/>
          <c:showSerName val="0"/>
          <c:showPercent val="0"/>
          <c:showBubbleSize val="0"/>
          <c:extLst>
            <c:ext xmlns:c15="http://schemas.microsoft.com/office/drawing/2012/chart" uri="{CE6537A1-D6FC-4f65-9D91-7224C49458BB}"/>
          </c:extLst>
        </c:dLbl>
      </c:pivotFmt>
      <c:pivotFmt>
        <c:idx val="63"/>
        <c:spPr>
          <a:solidFill>
            <a:schemeClr val="accent1">
              <a:alpha val="85000"/>
            </a:schemeClr>
          </a:solidFill>
          <a:ln w="9525" cap="flat" cmpd="sng" algn="ctr">
            <a:solidFill>
              <a:schemeClr val="lt1">
                <a:alpha val="50000"/>
              </a:schemeClr>
            </a:solidFill>
            <a:round/>
          </a:ln>
          <a:effectLst/>
        </c:spPr>
        <c:marker>
          <c:symbol val="none"/>
        </c:marker>
        <c:dLbl>
          <c:idx val="0"/>
          <c:dLblPos val="inEnd"/>
          <c:showLegendKey val="0"/>
          <c:showVal val="1"/>
          <c:showCatName val="0"/>
          <c:showSerName val="0"/>
          <c:showPercent val="0"/>
          <c:showBubbleSize val="0"/>
          <c:extLst>
            <c:ext xmlns:c15="http://schemas.microsoft.com/office/drawing/2012/chart" uri="{CE6537A1-D6FC-4f65-9D91-7224C49458BB}"/>
          </c:extLst>
        </c:dLbl>
      </c:pivotFmt>
      <c:pivotFmt>
        <c:idx val="64"/>
        <c:dLbl>
          <c:idx val="0"/>
          <c:showLegendKey val="0"/>
          <c:showVal val="0"/>
          <c:showCatName val="0"/>
          <c:showSerName val="0"/>
          <c:showPercent val="0"/>
          <c:showBubbleSize val="0"/>
          <c:extLst>
            <c:ext xmlns:c15="http://schemas.microsoft.com/office/drawing/2012/chart" uri="{CE6537A1-D6FC-4f65-9D91-7224C49458BB}"/>
          </c:extLst>
        </c:dLbl>
      </c:pivotFmt>
      <c:pivotFmt>
        <c:idx val="65"/>
        <c:dLbl>
          <c:idx val="0"/>
          <c:showLegendKey val="0"/>
          <c:showVal val="0"/>
          <c:showCatName val="0"/>
          <c:showSerName val="0"/>
          <c:showPercent val="0"/>
          <c:showBubbleSize val="0"/>
          <c:extLst>
            <c:ext xmlns:c15="http://schemas.microsoft.com/office/drawing/2012/chart" uri="{CE6537A1-D6FC-4f65-9D91-7224C49458BB}"/>
          </c:extLst>
        </c:dLbl>
      </c:pivotFmt>
      <c:pivotFmt>
        <c:idx val="66"/>
        <c:dLbl>
          <c:idx val="0"/>
          <c:showLegendKey val="0"/>
          <c:showVal val="0"/>
          <c:showCatName val="0"/>
          <c:showSerName val="0"/>
          <c:showPercent val="0"/>
          <c:showBubbleSize val="0"/>
          <c:extLst>
            <c:ext xmlns:c15="http://schemas.microsoft.com/office/drawing/2012/chart" uri="{CE6537A1-D6FC-4f65-9D91-7224C49458BB}"/>
          </c:extLst>
        </c:dLbl>
      </c:pivotFmt>
      <c:pivotFmt>
        <c:idx val="67"/>
        <c:dLbl>
          <c:idx val="0"/>
          <c:showLegendKey val="0"/>
          <c:showVal val="0"/>
          <c:showCatName val="0"/>
          <c:showSerName val="0"/>
          <c:showPercent val="0"/>
          <c:showBubbleSize val="0"/>
          <c:extLst>
            <c:ext xmlns:c15="http://schemas.microsoft.com/office/drawing/2012/chart" uri="{CE6537A1-D6FC-4f65-9D91-7224C49458BB}"/>
          </c:extLst>
        </c:dLbl>
      </c:pivotFmt>
      <c:pivotFmt>
        <c:idx val="68"/>
        <c:dLbl>
          <c:idx val="0"/>
          <c:showLegendKey val="0"/>
          <c:showVal val="0"/>
          <c:showCatName val="0"/>
          <c:showSerName val="0"/>
          <c:showPercent val="0"/>
          <c:showBubbleSize val="0"/>
          <c:extLst>
            <c:ext xmlns:c15="http://schemas.microsoft.com/office/drawing/2012/chart" uri="{CE6537A1-D6FC-4f65-9D91-7224C49458BB}"/>
          </c:extLst>
        </c:dLbl>
      </c:pivotFmt>
      <c:pivotFmt>
        <c:idx val="69"/>
        <c:dLbl>
          <c:idx val="0"/>
          <c:showLegendKey val="0"/>
          <c:showVal val="0"/>
          <c:showCatName val="0"/>
          <c:showSerName val="0"/>
          <c:showPercent val="0"/>
          <c:showBubbleSize val="0"/>
          <c:extLst>
            <c:ext xmlns:c15="http://schemas.microsoft.com/office/drawing/2012/chart" uri="{CE6537A1-D6FC-4f65-9D91-7224C49458BB}"/>
          </c:extLst>
        </c:dLbl>
      </c:pivotFmt>
      <c:pivotFmt>
        <c:idx val="70"/>
        <c:dLbl>
          <c:idx val="0"/>
          <c:showLegendKey val="0"/>
          <c:showVal val="0"/>
          <c:showCatName val="0"/>
          <c:showSerName val="0"/>
          <c:showPercent val="0"/>
          <c:showBubbleSize val="0"/>
          <c:extLst>
            <c:ext xmlns:c15="http://schemas.microsoft.com/office/drawing/2012/chart" uri="{CE6537A1-D6FC-4f65-9D91-7224C49458BB}"/>
          </c:extLst>
        </c:dLbl>
      </c:pivotFmt>
      <c:pivotFmt>
        <c:idx val="71"/>
        <c:dLbl>
          <c:idx val="0"/>
          <c:showLegendKey val="0"/>
          <c:showVal val="0"/>
          <c:showCatName val="0"/>
          <c:showSerName val="0"/>
          <c:showPercent val="0"/>
          <c:showBubbleSize val="0"/>
          <c:extLst>
            <c:ext xmlns:c15="http://schemas.microsoft.com/office/drawing/2012/chart" uri="{CE6537A1-D6FC-4f65-9D91-7224C49458BB}"/>
          </c:extLst>
        </c:dLbl>
      </c:pivotFmt>
      <c:pivotFmt>
        <c:idx val="72"/>
        <c:dLbl>
          <c:idx val="0"/>
          <c:showLegendKey val="0"/>
          <c:showVal val="0"/>
          <c:showCatName val="0"/>
          <c:showSerName val="0"/>
          <c:showPercent val="0"/>
          <c:showBubbleSize val="0"/>
          <c:extLst>
            <c:ext xmlns:c15="http://schemas.microsoft.com/office/drawing/2012/chart" uri="{CE6537A1-D6FC-4f65-9D91-7224C49458BB}"/>
          </c:extLst>
        </c:dLbl>
      </c:pivotFmt>
      <c:pivotFmt>
        <c:idx val="73"/>
        <c:dLbl>
          <c:idx val="0"/>
          <c:showLegendKey val="0"/>
          <c:showVal val="0"/>
          <c:showCatName val="0"/>
          <c:showSerName val="0"/>
          <c:showPercent val="0"/>
          <c:showBubbleSize val="0"/>
          <c:extLst>
            <c:ext xmlns:c15="http://schemas.microsoft.com/office/drawing/2012/chart" uri="{CE6537A1-D6FC-4f65-9D91-7224C49458BB}"/>
          </c:extLst>
        </c:dLbl>
      </c:pivotFmt>
      <c:pivotFmt>
        <c:idx val="74"/>
        <c:dLbl>
          <c:idx val="0"/>
          <c:showLegendKey val="0"/>
          <c:showVal val="0"/>
          <c:showCatName val="0"/>
          <c:showSerName val="0"/>
          <c:showPercent val="0"/>
          <c:showBubbleSize val="0"/>
          <c:extLst>
            <c:ext xmlns:c15="http://schemas.microsoft.com/office/drawing/2012/chart" uri="{CE6537A1-D6FC-4f65-9D91-7224C49458BB}"/>
          </c:extLst>
        </c:dLbl>
      </c:pivotFmt>
      <c:pivotFmt>
        <c:idx val="75"/>
        <c:dLbl>
          <c:idx val="0"/>
          <c:showLegendKey val="0"/>
          <c:showVal val="0"/>
          <c:showCatName val="0"/>
          <c:showSerName val="0"/>
          <c:showPercent val="0"/>
          <c:showBubbleSize val="0"/>
          <c:extLst>
            <c:ext xmlns:c15="http://schemas.microsoft.com/office/drawing/2012/chart" uri="{CE6537A1-D6FC-4f65-9D91-7224C49458BB}"/>
          </c:extLst>
        </c:dLbl>
      </c:pivotFmt>
      <c:pivotFmt>
        <c:idx val="7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7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7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7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8"/>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89"/>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0"/>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1"/>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2"/>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3"/>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4"/>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5"/>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6"/>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
        <c:idx val="97"/>
        <c:spPr>
          <a:solidFill>
            <a:schemeClr val="accent1">
              <a:alpha val="85000"/>
            </a:schemeClr>
          </a:solidFill>
          <a:ln w="9525" cap="flat" cmpd="sng" algn="ctr">
            <a:solidFill>
              <a:schemeClr val="lt1">
                <a:alpha val="50000"/>
              </a:schemeClr>
            </a:solidFill>
            <a:round/>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'P Tables 5 year review'!$B$6:$B$7</c:f>
              <c:strCache>
                <c:ptCount val="1"/>
                <c:pt idx="0">
                  <c:v>2016</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review'!$B$8</c:f>
              <c:numCache>
                <c:formatCode>"£"#,##0</c:formatCode>
                <c:ptCount val="1"/>
                <c:pt idx="0">
                  <c:v>32979.529999999861</c:v>
                </c:pt>
              </c:numCache>
            </c:numRef>
          </c:val>
          <c:extLst>
            <c:ext xmlns:c16="http://schemas.microsoft.com/office/drawing/2014/chart" uri="{C3380CC4-5D6E-409C-BE32-E72D297353CC}">
              <c16:uniqueId val="{00000000-318A-429A-9F77-48396BCC2BE0}"/>
            </c:ext>
          </c:extLst>
        </c:ser>
        <c:ser>
          <c:idx val="1"/>
          <c:order val="1"/>
          <c:tx>
            <c:strRef>
              <c:f>'P Tables 5 year review'!$C$6:$C$7</c:f>
              <c:strCache>
                <c:ptCount val="1"/>
                <c:pt idx="0">
                  <c:v>2017</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review'!$C$8</c:f>
              <c:numCache>
                <c:formatCode>"£"#,##0</c:formatCode>
                <c:ptCount val="1"/>
                <c:pt idx="0">
                  <c:v>36016.789999999753</c:v>
                </c:pt>
              </c:numCache>
            </c:numRef>
          </c:val>
          <c:extLst>
            <c:ext xmlns:c16="http://schemas.microsoft.com/office/drawing/2014/chart" uri="{C3380CC4-5D6E-409C-BE32-E72D297353CC}">
              <c16:uniqueId val="{00000001-318A-429A-9F77-48396BCC2BE0}"/>
            </c:ext>
          </c:extLst>
        </c:ser>
        <c:ser>
          <c:idx val="2"/>
          <c:order val="2"/>
          <c:tx>
            <c:strRef>
              <c:f>'P Tables 5 year review'!$D$6:$D$7</c:f>
              <c:strCache>
                <c:ptCount val="1"/>
                <c:pt idx="0">
                  <c:v>2018</c:v>
                </c:pt>
              </c:strCache>
            </c:strRef>
          </c:tx>
          <c:spPr>
            <a:solidFill>
              <a:schemeClr val="accent3">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review'!$D$8</c:f>
              <c:numCache>
                <c:formatCode>"£"#,##0</c:formatCode>
                <c:ptCount val="1"/>
                <c:pt idx="0">
                  <c:v>34771.309999999692</c:v>
                </c:pt>
              </c:numCache>
            </c:numRef>
          </c:val>
          <c:extLst>
            <c:ext xmlns:c16="http://schemas.microsoft.com/office/drawing/2014/chart" uri="{C3380CC4-5D6E-409C-BE32-E72D297353CC}">
              <c16:uniqueId val="{00000002-318A-429A-9F77-48396BCC2BE0}"/>
            </c:ext>
          </c:extLst>
        </c:ser>
        <c:ser>
          <c:idx val="3"/>
          <c:order val="3"/>
          <c:tx>
            <c:strRef>
              <c:f>'P Tables 5 year review'!$E$6:$E$7</c:f>
              <c:strCache>
                <c:ptCount val="1"/>
                <c:pt idx="0">
                  <c:v>2019</c:v>
                </c:pt>
              </c:strCache>
            </c:strRef>
          </c:tx>
          <c:spPr>
            <a:solidFill>
              <a:schemeClr val="accent4">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review'!$E$8</c:f>
              <c:numCache>
                <c:formatCode>"£"#,##0</c:formatCode>
                <c:ptCount val="1"/>
                <c:pt idx="0">
                  <c:v>29214.129999999928</c:v>
                </c:pt>
              </c:numCache>
            </c:numRef>
          </c:val>
          <c:extLst>
            <c:ext xmlns:c16="http://schemas.microsoft.com/office/drawing/2014/chart" uri="{C3380CC4-5D6E-409C-BE32-E72D297353CC}">
              <c16:uniqueId val="{00000003-318A-429A-9F77-48396BCC2BE0}"/>
            </c:ext>
          </c:extLst>
        </c:ser>
        <c:ser>
          <c:idx val="4"/>
          <c:order val="4"/>
          <c:tx>
            <c:strRef>
              <c:f>'P Tables 5 year review'!$F$6:$F$7</c:f>
              <c:strCache>
                <c:ptCount val="1"/>
                <c:pt idx="0">
                  <c:v>2020</c:v>
                </c:pt>
              </c:strCache>
            </c:strRef>
          </c:tx>
          <c:spPr>
            <a:solidFill>
              <a:schemeClr val="accent5">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review'!$F$8</c:f>
              <c:numCache>
                <c:formatCode>"£"#,##0</c:formatCode>
                <c:ptCount val="1"/>
                <c:pt idx="0">
                  <c:v>16964.070000000029</c:v>
                </c:pt>
              </c:numCache>
            </c:numRef>
          </c:val>
          <c:extLst>
            <c:ext xmlns:c16="http://schemas.microsoft.com/office/drawing/2014/chart" uri="{C3380CC4-5D6E-409C-BE32-E72D297353CC}">
              <c16:uniqueId val="{00000004-318A-429A-9F77-48396BCC2BE0}"/>
            </c:ext>
          </c:extLst>
        </c:ser>
        <c:ser>
          <c:idx val="5"/>
          <c:order val="5"/>
          <c:tx>
            <c:strRef>
              <c:f>'P Tables 5 year review'!$G$6:$G$7</c:f>
              <c:strCache>
                <c:ptCount val="1"/>
                <c:pt idx="0">
                  <c:v>2021</c:v>
                </c:pt>
              </c:strCache>
            </c:strRef>
          </c:tx>
          <c:spPr>
            <a:solidFill>
              <a:schemeClr val="accent6">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review'!$G$8</c:f>
              <c:numCache>
                <c:formatCode>"£"#,##0</c:formatCode>
                <c:ptCount val="1"/>
                <c:pt idx="0">
                  <c:v>28375.010000000104</c:v>
                </c:pt>
              </c:numCache>
            </c:numRef>
          </c:val>
          <c:extLst>
            <c:ext xmlns:c16="http://schemas.microsoft.com/office/drawing/2014/chart" uri="{C3380CC4-5D6E-409C-BE32-E72D297353CC}">
              <c16:uniqueId val="{00000005-318A-429A-9F77-48396BCC2BE0}"/>
            </c:ext>
          </c:extLst>
        </c:ser>
        <c:ser>
          <c:idx val="6"/>
          <c:order val="6"/>
          <c:tx>
            <c:strRef>
              <c:f>'P Tables 5 year review'!$H$6:$H$7</c:f>
              <c:strCache>
                <c:ptCount val="1"/>
                <c:pt idx="0">
                  <c:v>2022</c:v>
                </c:pt>
              </c:strCache>
            </c:strRef>
          </c:tx>
          <c:spPr>
            <a:solidFill>
              <a:schemeClr val="accent1">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review'!$H$8</c:f>
              <c:numCache>
                <c:formatCode>"£"#,##0</c:formatCode>
                <c:ptCount val="1"/>
                <c:pt idx="0">
                  <c:v>33319.730000000069</c:v>
                </c:pt>
              </c:numCache>
            </c:numRef>
          </c:val>
          <c:extLst>
            <c:ext xmlns:c16="http://schemas.microsoft.com/office/drawing/2014/chart" uri="{C3380CC4-5D6E-409C-BE32-E72D297353CC}">
              <c16:uniqueId val="{00000006-318A-429A-9F77-48396BCC2BE0}"/>
            </c:ext>
          </c:extLst>
        </c:ser>
        <c:ser>
          <c:idx val="7"/>
          <c:order val="7"/>
          <c:tx>
            <c:strRef>
              <c:f>'P Tables 5 year review'!$I$6:$I$7</c:f>
              <c:strCache>
                <c:ptCount val="1"/>
                <c:pt idx="0">
                  <c:v>2023</c:v>
                </c:pt>
              </c:strCache>
            </c:strRef>
          </c:tx>
          <c:spPr>
            <a:solidFill>
              <a:schemeClr val="accent2">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review'!$I$8</c:f>
              <c:numCache>
                <c:formatCode>"£"#,##0</c:formatCode>
                <c:ptCount val="1"/>
                <c:pt idx="0">
                  <c:v>30702.819999999778</c:v>
                </c:pt>
              </c:numCache>
            </c:numRef>
          </c:val>
          <c:extLst>
            <c:ext xmlns:c16="http://schemas.microsoft.com/office/drawing/2014/chart" uri="{C3380CC4-5D6E-409C-BE32-E72D297353CC}">
              <c16:uniqueId val="{00000009-318A-429A-9F77-48396BCC2BE0}"/>
            </c:ext>
          </c:extLst>
        </c:ser>
        <c:ser>
          <c:idx val="8"/>
          <c:order val="8"/>
          <c:tx>
            <c:strRef>
              <c:f>'P Tables 5 year review'!$J$6:$J$7</c:f>
              <c:strCache>
                <c:ptCount val="1"/>
                <c:pt idx="0">
                  <c:v>2024</c:v>
                </c:pt>
              </c:strCache>
            </c:strRef>
          </c:tx>
          <c:spPr>
            <a:solidFill>
              <a:schemeClr val="accent3">
                <a:lumMod val="60000"/>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'P Tables 5 year review'!$A$8</c:f>
              <c:strCache>
                <c:ptCount val="1"/>
                <c:pt idx="0">
                  <c:v>Total</c:v>
                </c:pt>
              </c:strCache>
            </c:strRef>
          </c:cat>
          <c:val>
            <c:numRef>
              <c:f>'P Tables 5 year review'!$J$8</c:f>
              <c:numCache>
                <c:formatCode>"£"#,##0</c:formatCode>
                <c:ptCount val="1"/>
                <c:pt idx="0">
                  <c:v>2672.4500000000012</c:v>
                </c:pt>
              </c:numCache>
            </c:numRef>
          </c:val>
          <c:extLst>
            <c:ext xmlns:c16="http://schemas.microsoft.com/office/drawing/2014/chart" uri="{C3380CC4-5D6E-409C-BE32-E72D297353CC}">
              <c16:uniqueId val="{0000000B-318A-429A-9F77-48396BCC2BE0}"/>
            </c:ext>
          </c:extLst>
        </c:ser>
        <c:dLbls>
          <c:dLblPos val="inEnd"/>
          <c:showLegendKey val="0"/>
          <c:showVal val="1"/>
          <c:showCatName val="0"/>
          <c:showSerName val="0"/>
          <c:showPercent val="0"/>
          <c:showBubbleSize val="0"/>
        </c:dLbls>
        <c:gapWidth val="65"/>
        <c:axId val="874626208"/>
        <c:axId val="874629536"/>
      </c:barChart>
      <c:catAx>
        <c:axId val="87462620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en-US"/>
          </a:p>
        </c:txPr>
        <c:crossAx val="874629536"/>
        <c:crosses val="autoZero"/>
        <c:auto val="1"/>
        <c:lblAlgn val="ctr"/>
        <c:lblOffset val="100"/>
        <c:noMultiLvlLbl val="0"/>
      </c:catAx>
      <c:valAx>
        <c:axId val="874629536"/>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quot;£&quot;#,##0" sourceLinked="1"/>
        <c:majorTickMark val="none"/>
        <c:minorTickMark val="none"/>
        <c:tickLblPos val="nextTo"/>
        <c:crossAx val="874626208"/>
        <c:crosses val="autoZero"/>
        <c:crossBetween val="between"/>
      </c:valAx>
      <c:spPr>
        <a:noFill/>
        <a:ln>
          <a:noFill/>
        </a:ln>
        <a:effectLst/>
      </c:spPr>
    </c:plotArea>
    <c:legend>
      <c:legendPos val="b"/>
      <c:layout>
        <c:manualLayout>
          <c:xMode val="edge"/>
          <c:yMode val="edge"/>
          <c:x val="8.1096909987700805E-2"/>
          <c:y val="0.90444812819450204"/>
          <c:w val="0.34414751022387957"/>
          <c:h val="4.4507939293178221E-2"/>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eries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7F456E-01A6-4013-ACA5-F5492591A2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484983A3-9B9B-4D61-97C9-B9E239A3159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56F32FC-4BD9-442A-A8C6-51598C909FE3}" type="datetimeFigureOut">
              <a:rPr lang="en-US" smtClean="0"/>
              <a:t>4/11/2024</a:t>
            </a:fld>
            <a:endParaRPr lang="en-US" dirty="0"/>
          </a:p>
        </p:txBody>
      </p:sp>
      <p:sp>
        <p:nvSpPr>
          <p:cNvPr id="4" name="Footer Placeholder 3">
            <a:extLst>
              <a:ext uri="{FF2B5EF4-FFF2-40B4-BE49-F238E27FC236}">
                <a16:creationId xmlns:a16="http://schemas.microsoft.com/office/drawing/2014/main" id="{5EEABE74-7A97-4D17-8390-42ADD25C33C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B42C1DBD-1052-425E-BF3C-983304BED57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8EEFA9E-C190-4F5C-8394-BD5F1CD55C02}" type="slidenum">
              <a:rPr lang="en-US" smtClean="0"/>
              <a:t>‹#›</a:t>
            </a:fld>
            <a:endParaRPr lang="en-US" dirty="0"/>
          </a:p>
        </p:txBody>
      </p:sp>
    </p:spTree>
    <p:extLst>
      <p:ext uri="{BB962C8B-B14F-4D97-AF65-F5344CB8AC3E}">
        <p14:creationId xmlns:p14="http://schemas.microsoft.com/office/powerpoint/2010/main" val="23248019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371FA-A98D-41E8-93F4-09945841298A}" type="datetimeFigureOut">
              <a:rPr lang="en-US" smtClean="0"/>
              <a:t>4/11/2024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289C57-55D7-40A4-A101-E74FAC7A092B}" type="slidenum">
              <a:rPr lang="en-US" smtClean="0"/>
              <a:t>‹#›</a:t>
            </a:fld>
            <a:endParaRPr lang="en-US" dirty="0"/>
          </a:p>
        </p:txBody>
      </p:sp>
    </p:spTree>
    <p:extLst>
      <p:ext uri="{BB962C8B-B14F-4D97-AF65-F5344CB8AC3E}">
        <p14:creationId xmlns:p14="http://schemas.microsoft.com/office/powerpoint/2010/main" val="2839902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Apologies</a:t>
            </a:r>
          </a:p>
          <a:p>
            <a:endParaRPr lang="en-GB" sz="1800" dirty="0">
              <a:solidFill>
                <a:srgbClr val="666666"/>
              </a:solidFill>
              <a:effectLst/>
              <a:latin typeface="Source Sans Pro" panose="020B0503030403020204" pitchFamily="34" charset="0"/>
              <a:ea typeface="Times New Roman" panose="02020603050405020304" pitchFamily="18" charset="0"/>
            </a:endParaRPr>
          </a:p>
          <a:p>
            <a:r>
              <a:rPr lang="en-GB" sz="1800" dirty="0">
                <a:solidFill>
                  <a:srgbClr val="666666"/>
                </a:solidFill>
                <a:effectLst/>
                <a:latin typeface="Source Sans Pro" panose="020B0503030403020204" pitchFamily="34" charset="0"/>
                <a:ea typeface="Times New Roman" panose="02020603050405020304" pitchFamily="18" charset="0"/>
              </a:rPr>
              <a:t>It has been great to see the up tick in flying and attendance at the field after the extended slow down of flying operations. Whilst not the best year we have had for flying hours, certainly a great year for soaring and getting new people into our sport.</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Inflation and the cost of living have become salient issues of our time, with far-reaching implications for households and businesses alike. As a consequence, our operations have not been spared, and we anticipate continued challenges in the foreseeable future. However, we are fortunate to possess a measure of "inflation immunity," owing to the fact that much of our "labour" is provided on a volunteer basis. In this vein, I extend my deepest gratitude to those who continuously and generously donate their time and expertise to perform a wide range of tasks throughout the club, some of which are more conspicuous than others. Indeed, the preparation and upkeep of the airfield, aircraft, winches, workshop, and clubhouse are all essential components that contribute to the success of our </a:t>
            </a:r>
            <a:r>
              <a:rPr lang="en-GB" sz="1800" dirty="0" err="1">
                <a:solidFill>
                  <a:srgbClr val="666666"/>
                </a:solidFill>
                <a:effectLst/>
                <a:latin typeface="Source Sans Pro" panose="020B0503030403020204" pitchFamily="34" charset="0"/>
                <a:ea typeface="Times New Roman" panose="02020603050405020304" pitchFamily="18" charset="0"/>
              </a:rPr>
              <a:t>endeavors</a:t>
            </a:r>
            <a:r>
              <a:rPr lang="en-GB" sz="1800" dirty="0">
                <a:solidFill>
                  <a:srgbClr val="666666"/>
                </a:solidFill>
                <a:effectLst/>
                <a:latin typeface="Source Sans Pro" panose="020B0503030403020204" pitchFamily="34" charset="0"/>
                <a:ea typeface="Times New Roman" panose="02020603050405020304" pitchFamily="18" charset="0"/>
              </a:rPr>
              <a:t>, and without a maintenance program we would be unable to fulfil our mission. Moreover, there are many other critical tasks that are performed "behind the scenes," often from the comfort of one's home. Although the fruits of these labours may not be immediately visible, their impact is felt throughout the club, and without them our members would undoubtedly suffer.</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Like numerous other clubs and organizations, we are facing mounting difficulties in enlisting volunteers to perform essential duties for preserving the quality of our facilities and services. While I empathize with and acknowledge the causes of this issue, I remain hopeful that we can reverse this trend. Nevertheless, we must prepare for the prospect of outsourcing some of these responsibilities to contractors in the future, which will undoubtedly incur financial expenses. In light of these developments, we have a straightforward equation to consider: either we must secure more volunteers for these tasks, or we must devise strategies to augment our revenue streams to offset the inescapable costs.</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The committee has been very conscious of membership costs and flying fees and has worked hard to ensure what income we do have is spent wisely and efficiently. However we must face the fact that our expenses are getting higher and our income is frozen, so with this in mind we must expect something to give soon and some tough decisions will need to be made. More open days, more corporate and scout events, more advertising are all in order in the effort to keep our costs from spiralling. We also need to manage replacement aircraft and winches.</a:t>
            </a:r>
            <a:endParaRPr lang="en-GB" sz="1800" dirty="0">
              <a:effectLst/>
              <a:latin typeface="Times New Roman" panose="02020603050405020304" pitchFamily="18" charset="0"/>
              <a:ea typeface="Times New Roman" panose="02020603050405020304" pitchFamily="18" charset="0"/>
            </a:endParaRPr>
          </a:p>
          <a:p>
            <a:pPr algn="l"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Updating the online content of the membership platform and flight logging automation itself turned out to be more of a challenge than expected and I must apologise for the delay in solving the problems, but hopefully we are nearly there and aim to have it functioning very soon.</a:t>
            </a:r>
            <a:endParaRPr lang="en-GB" sz="1800" dirty="0">
              <a:effectLst/>
              <a:latin typeface="Times New Roman" panose="02020603050405020304" pitchFamily="18" charset="0"/>
              <a:ea typeface="Times New Roman" panose="02020603050405020304" pitchFamily="18" charset="0"/>
            </a:endParaRPr>
          </a:p>
          <a:p>
            <a:pPr algn="l"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The economic challenges ahead will be testing for us as a club, but as we’ve already seen during the recent ‘threats’ thrown at us by Covid and ‘land issues,’ we are well-equipped to deal with those challenges, both through good housekeeping and the great services of our volunteers</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There are a lot of opportunities which can help with our retention and member engagement, and I feel we lack a level of customer service which our membership expects, and more what so new members demand. We must continue to improve our ability to convert trial lessons into full members and after this ensure that they have a clear path through to solo, Bronze and beyond. </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We must adopt the upcoming club strategic plan and measure ourselves against it to be able to gauge how the club delivers a serious class of product. The club must change and adapt to the ever changing environment to remain viable, as well as being prepared for the future of gliding. It is not acceptable any more to stay still and just exist as a club as ultimately this is the path to a tragic demise, and I call on our committee to ensure that the path we beat morphs continuously with the sport environment and becomes better at developing the club into something spectacular. This is not impossible, it just needs a little focus, some tenacity, and a serious ability to make the changes necessary. The solution is already within the club and on the airfield every day we fly, we just need to have the foresight to put our hands up and roll up our sleeves and offer our skill set. This is what makes our club so great.</a:t>
            </a:r>
            <a:endParaRPr lang="en-GB" sz="1800" dirty="0">
              <a:effectLst/>
              <a:latin typeface="Times New Roman" panose="02020603050405020304" pitchFamily="18" charset="0"/>
              <a:ea typeface="Times New Roman" panose="02020603050405020304" pitchFamily="18" charset="0"/>
            </a:endParaRPr>
          </a:p>
          <a:p>
            <a:pPr fontAlgn="base">
              <a:spcAft>
                <a:spcPts val="1800"/>
              </a:spcAft>
            </a:pPr>
            <a:r>
              <a:rPr lang="en-GB" sz="1800" dirty="0">
                <a:solidFill>
                  <a:srgbClr val="666666"/>
                </a:solidFill>
                <a:effectLst/>
                <a:latin typeface="Source Sans Pro" panose="020B0503030403020204" pitchFamily="34" charset="0"/>
                <a:ea typeface="Times New Roman" panose="02020603050405020304" pitchFamily="18" charset="0"/>
              </a:rPr>
              <a:t>I hope that you, like me, remain confident about our future.</a:t>
            </a:r>
            <a:endParaRPr lang="en-GB" sz="1800" dirty="0">
              <a:effectLst/>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4</a:t>
            </a:fld>
            <a:endParaRPr lang="en-US" dirty="0"/>
          </a:p>
        </p:txBody>
      </p:sp>
    </p:spTree>
    <p:extLst>
      <p:ext uri="{BB962C8B-B14F-4D97-AF65-F5344CB8AC3E}">
        <p14:creationId xmlns:p14="http://schemas.microsoft.com/office/powerpoint/2010/main" val="35098282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Talk about </a:t>
            </a:r>
          </a:p>
        </p:txBody>
      </p:sp>
      <p:sp>
        <p:nvSpPr>
          <p:cNvPr id="4" name="Slide Number Placeholder 3"/>
          <p:cNvSpPr>
            <a:spLocks noGrp="1"/>
          </p:cNvSpPr>
          <p:nvPr>
            <p:ph type="sldNum" sz="quarter" idx="5"/>
          </p:nvPr>
        </p:nvSpPr>
        <p:spPr/>
        <p:txBody>
          <a:bodyPr/>
          <a:lstStyle/>
          <a:p>
            <a:fld id="{22289C57-55D7-40A4-A101-E74FAC7A092B}" type="slidenum">
              <a:rPr lang="en-US" smtClean="0"/>
              <a:t>5</a:t>
            </a:fld>
            <a:endParaRPr lang="en-US" dirty="0"/>
          </a:p>
        </p:txBody>
      </p:sp>
    </p:spTree>
    <p:extLst>
      <p:ext uri="{BB962C8B-B14F-4D97-AF65-F5344CB8AC3E}">
        <p14:creationId xmlns:p14="http://schemas.microsoft.com/office/powerpoint/2010/main" val="25044727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As some may know, due to sudden ill health I am forced to reevaluate my life and also due to the nature of my condition I cannot, for the present continue with my pastime and passion of gliding.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This will be the last time I will be reporting as safety Officer as well as a member of Shalbourne Gliding for now, but perhaps for much longer.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I hope I have done enough to help the club continue and grow but leave it now in capable hands.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Any role within the committee is routed in a profound desire to support the sport of gliding and specifically to make sure all members at Shalbourne continue to enjoy this fantastic sport.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It is often a thankless task as a committee member, seen by many as an unnecessary obstacle to enjoyment, but without the dedication the club would simply fold.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As members of this club I would urge all of you to do your utmost to support each other, making sure we are safe, profitable and fly. Each one of you have a special part in achieving this common goal but it cannot happen unless you go a little above and beyond the call of duty.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Each pound we save, each incident we prevent means we continue to fly and have fun.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With warm wishes to all. </a:t>
            </a:r>
          </a:p>
          <a:p>
            <a:r>
              <a:rPr lang="en-GB" sz="1800" kern="100" dirty="0">
                <a:effectLst/>
                <a:latin typeface="Calibri" panose="020F0502020204030204" pitchFamily="34" charset="0"/>
                <a:ea typeface="Times New Roman" panose="02020603050405020304" pitchFamily="18" charset="0"/>
                <a:cs typeface="Times New Roman" panose="02020603050405020304" pitchFamily="18" charset="0"/>
              </a:rPr>
              <a:t>Chris. </a:t>
            </a:r>
          </a:p>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17</a:t>
            </a:fld>
            <a:endParaRPr lang="en-US" dirty="0"/>
          </a:p>
        </p:txBody>
      </p:sp>
    </p:spTree>
    <p:extLst>
      <p:ext uri="{BB962C8B-B14F-4D97-AF65-F5344CB8AC3E}">
        <p14:creationId xmlns:p14="http://schemas.microsoft.com/office/powerpoint/2010/main" val="13870999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20</a:t>
            </a:fld>
            <a:endParaRPr lang="en-US" dirty="0"/>
          </a:p>
        </p:txBody>
      </p:sp>
    </p:spTree>
    <p:extLst>
      <p:ext uri="{BB962C8B-B14F-4D97-AF65-F5344CB8AC3E}">
        <p14:creationId xmlns:p14="http://schemas.microsoft.com/office/powerpoint/2010/main" val="42421053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21</a:t>
            </a:fld>
            <a:endParaRPr lang="en-US" dirty="0"/>
          </a:p>
        </p:txBody>
      </p:sp>
    </p:spTree>
    <p:extLst>
      <p:ext uri="{BB962C8B-B14F-4D97-AF65-F5344CB8AC3E}">
        <p14:creationId xmlns:p14="http://schemas.microsoft.com/office/powerpoint/2010/main" val="4616536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23</a:t>
            </a:fld>
            <a:endParaRPr lang="en-US" dirty="0"/>
          </a:p>
        </p:txBody>
      </p:sp>
    </p:spTree>
    <p:extLst>
      <p:ext uri="{BB962C8B-B14F-4D97-AF65-F5344CB8AC3E}">
        <p14:creationId xmlns:p14="http://schemas.microsoft.com/office/powerpoint/2010/main" val="5395327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 is very clear that the excitement for the coming year is building, and it is always a pleasure to see our members flying. We can look forward to a successful year.</a:t>
            </a:r>
          </a:p>
          <a:p>
            <a:endParaRPr lang="en-GB" dirty="0"/>
          </a:p>
          <a:p>
            <a:r>
              <a:rPr lang="en-GB" dirty="0"/>
              <a:t>We should strive to maintain the transparency with the membership, ensuring that the committee is fully embedded and engaged with them at all times. We as the committee have a responsibility to our sport, the environment and most importantly our members to keep the club on solid ground and continue to invest in the club and achieve the highest standards wherever possible. Whilst the limitations are clear, we must continue to build the club for the benefit of our members, and tough decisions need to be made on how we will tackle the ever changing club environment. I urge you all, as club members, to dedicate a small portion of your time on the field and at home to helping maintain and develop the club. This grows engagement, keeps our club functioning and most of all keeps our costs as low as possible, which in turn allows us to ensure our flying fees are manageable for all members. I call on the committee and all members to use their powers of persuasion for the good of the club, and lean on the members who could help out a little more.</a:t>
            </a:r>
          </a:p>
          <a:p>
            <a:endParaRPr lang="en-GB" dirty="0"/>
          </a:p>
          <a:p>
            <a:r>
              <a:rPr lang="en-GB" dirty="0"/>
              <a:t>As a parting note. As you all know what I do for my day job, I am not unique in having to manage stress and workload throughout our daily lives. Being part of Shalbourne Gliding Club is embedded in my life and without the club and of course the flying that goes with it, whilst I may echo the pressures the club is under and do my best to also manage these, it is always a pleasure to drive on the field either to start the day flying or just to visit to see our members. This makes the day job worth it, as it affords me the ability to be part of such a great club, but also one that strives to be better. We are lucky to have the facilities and equipment, and a safety culture that other clubs can be and are envious of. Lets keep our stresses down by flying up, and enjoying the club and company as much as possible.</a:t>
            </a:r>
          </a:p>
          <a:p>
            <a:endParaRPr lang="en-GB" dirty="0"/>
          </a:p>
          <a:p>
            <a:r>
              <a:rPr lang="en-GB" dirty="0"/>
              <a:t>On that note, wishing you all a great, safe and successful flying year and we can close the meeting here. Thank you all for attending.</a:t>
            </a:r>
          </a:p>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25</a:t>
            </a:fld>
            <a:endParaRPr lang="en-US" dirty="0"/>
          </a:p>
        </p:txBody>
      </p:sp>
    </p:spTree>
    <p:extLst>
      <p:ext uri="{BB962C8B-B14F-4D97-AF65-F5344CB8AC3E}">
        <p14:creationId xmlns:p14="http://schemas.microsoft.com/office/powerpoint/2010/main" val="22367962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289C57-55D7-40A4-A101-E74FAC7A092B}" type="slidenum">
              <a:rPr lang="en-US" smtClean="0"/>
              <a:t>26</a:t>
            </a:fld>
            <a:endParaRPr lang="en-US" dirty="0"/>
          </a:p>
        </p:txBody>
      </p:sp>
    </p:spTree>
    <p:extLst>
      <p:ext uri="{BB962C8B-B14F-4D97-AF65-F5344CB8AC3E}">
        <p14:creationId xmlns:p14="http://schemas.microsoft.com/office/powerpoint/2010/main" val="267783425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12.svg"/><Relationship Id="rId4" Type="http://schemas.openxmlformats.org/officeDocument/2006/relationships/image" Target="../media/image1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416040" y="4434840"/>
            <a:ext cx="4941771" cy="1122202"/>
          </a:xfrm>
        </p:spPr>
        <p:txBody>
          <a:bodyPr anchor="b">
            <a:noAutofit/>
          </a:bodyPr>
          <a:lstStyle>
            <a:lvl1pPr algn="l">
              <a:defRPr sz="3600" spc="150" baseline="0"/>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416041" y="5586890"/>
            <a:ext cx="4941770" cy="396660"/>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Graphic 7">
            <a:extLst>
              <a:ext uri="{FF2B5EF4-FFF2-40B4-BE49-F238E27FC236}">
                <a16:creationId xmlns:a16="http://schemas.microsoft.com/office/drawing/2014/main" id="{A04F1E16-9A84-4D0E-9706-79C396AF6AE6}"/>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9358" t="23650" b="-1"/>
          <a:stretch/>
        </p:blipFill>
        <p:spPr>
          <a:xfrm>
            <a:off x="0" y="0"/>
            <a:ext cx="9488312" cy="5054323"/>
          </a:xfrm>
          <a:prstGeom prst="rect">
            <a:avLst/>
          </a:prstGeom>
        </p:spPr>
      </p:pic>
    </p:spTree>
    <p:extLst>
      <p:ext uri="{BB962C8B-B14F-4D97-AF65-F5344CB8AC3E}">
        <p14:creationId xmlns:p14="http://schemas.microsoft.com/office/powerpoint/2010/main" val="17768265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tx1"/>
        </a:solidFill>
        <a:effectLst/>
      </p:bgPr>
    </p:bg>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D514C6BF-376E-43E8-881D-2E767426990A}"/>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t="18301" r="28341" b="23071"/>
          <a:stretch/>
        </p:blipFill>
        <p:spPr>
          <a:xfrm>
            <a:off x="5488815" y="0"/>
            <a:ext cx="6703185" cy="6858000"/>
          </a:xfrm>
          <a:prstGeom prst="rect">
            <a:avLst/>
          </a:prstGeom>
        </p:spPr>
      </p:pic>
      <p:sp>
        <p:nvSpPr>
          <p:cNvPr id="2" name="Title 1">
            <a:extLst>
              <a:ext uri="{FF2B5EF4-FFF2-40B4-BE49-F238E27FC236}">
                <a16:creationId xmlns:a16="http://schemas.microsoft.com/office/drawing/2014/main" id="{3F0A9B92-C2D0-466A-A680-A35832C452B3}"/>
              </a:ext>
            </a:extLst>
          </p:cNvPr>
          <p:cNvSpPr>
            <a:spLocks noGrp="1"/>
          </p:cNvSpPr>
          <p:nvPr>
            <p:ph type="title" hasCustomPrompt="1"/>
          </p:nvPr>
        </p:nvSpPr>
        <p:spPr>
          <a:xfrm>
            <a:off x="1333500" y="1020445"/>
            <a:ext cx="2895600" cy="1325563"/>
          </a:xfrm>
        </p:spPr>
        <p:txBody>
          <a:bodyPr anchor="b">
            <a:normAutofit/>
          </a:bodyPr>
          <a:lstStyle>
            <a:lvl1pPr>
              <a:defRPr sz="2800" spc="150" baseline="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DA41CE6-5A88-4C5C-B2A4-6A5D2153B16F}"/>
              </a:ext>
            </a:extLst>
          </p:cNvPr>
          <p:cNvSpPr>
            <a:spLocks noGrp="1"/>
          </p:cNvSpPr>
          <p:nvPr>
            <p:ph idx="1"/>
          </p:nvPr>
        </p:nvSpPr>
        <p:spPr>
          <a:xfrm>
            <a:off x="1333500" y="2924175"/>
            <a:ext cx="2895600" cy="2519363"/>
          </a:xfrm>
        </p:spPr>
        <p:txBody>
          <a:bodyPr>
            <a:normAutofit/>
          </a:bodyPr>
          <a:lstStyle>
            <a:lvl1pPr marL="0" indent="0">
              <a:lnSpc>
                <a:spcPct val="150000"/>
              </a:lnSpc>
              <a:buNone/>
              <a:defRPr sz="1400">
                <a:solidFill>
                  <a:schemeClr val="bg1"/>
                </a:solidFill>
              </a:defRPr>
            </a:lvl1pPr>
            <a:lvl2pPr marL="457200" indent="0">
              <a:lnSpc>
                <a:spcPct val="150000"/>
              </a:lnSpc>
              <a:buNone/>
              <a:defRPr sz="1400">
                <a:solidFill>
                  <a:schemeClr val="bg1"/>
                </a:solidFill>
              </a:defRPr>
            </a:lvl2pPr>
            <a:lvl3pPr marL="914400" indent="0">
              <a:lnSpc>
                <a:spcPct val="150000"/>
              </a:lnSpc>
              <a:buNone/>
              <a:defRPr sz="1400">
                <a:solidFill>
                  <a:schemeClr val="bg1"/>
                </a:solidFill>
              </a:defRPr>
            </a:lvl3pPr>
            <a:lvl4pPr marL="1371600" indent="0">
              <a:lnSpc>
                <a:spcPct val="150000"/>
              </a:lnSpc>
              <a:buNone/>
              <a:defRPr sz="1400">
                <a:solidFill>
                  <a:schemeClr val="bg1"/>
                </a:solidFill>
              </a:defRPr>
            </a:lvl4pPr>
            <a:lvl5pPr marL="1828800" indent="0">
              <a:lnSpc>
                <a:spcPct val="150000"/>
              </a:lnSpc>
              <a:buNone/>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9F5093-3C53-4152-B8FE-0522E0795269}"/>
              </a:ext>
            </a:extLst>
          </p:cNvPr>
          <p:cNvSpPr>
            <a:spLocks noGrp="1"/>
          </p:cNvSpPr>
          <p:nvPr>
            <p:ph type="dt" sz="half" idx="10"/>
          </p:nvPr>
        </p:nvSpPr>
        <p:spPr>
          <a:xfrm>
            <a:off x="1333500" y="6356350"/>
            <a:ext cx="985157"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7727F11D-8AF8-44D6-A48B-D8C7779B8B08}"/>
              </a:ext>
            </a:extLst>
          </p:cNvPr>
          <p:cNvSpPr>
            <a:spLocks noGrp="1"/>
          </p:cNvSpPr>
          <p:nvPr>
            <p:ph type="ftr" sz="quarter" idx="11"/>
          </p:nvPr>
        </p:nvSpPr>
        <p:spPr>
          <a:xfrm>
            <a:off x="2669886" y="6356349"/>
            <a:ext cx="2482842"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658C0879-6B0F-4AF6-A997-EC61DA8964AE}"/>
              </a:ext>
            </a:extLst>
          </p:cNvPr>
          <p:cNvSpPr>
            <a:spLocks noGrp="1"/>
          </p:cNvSpPr>
          <p:nvPr>
            <p:ph type="sldNum" sz="quarter" idx="12"/>
          </p:nvPr>
        </p:nvSpPr>
        <p:spPr>
          <a:xfrm>
            <a:off x="5536305" y="6356350"/>
            <a:ext cx="987552"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821249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roduc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13620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13620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11EBF9-6826-475B-8079-C11128991BAE}"/>
              </a:ext>
            </a:extLst>
          </p:cNvPr>
          <p:cNvSpPr>
            <a:spLocks noGrp="1"/>
          </p:cNvSpPr>
          <p:nvPr>
            <p:ph type="dt" sz="half" idx="10"/>
          </p:nvPr>
        </p:nvSpPr>
        <p:spPr>
          <a:xfrm>
            <a:off x="838200" y="6356350"/>
            <a:ext cx="1219200" cy="365125"/>
          </a:xfrm>
        </p:spPr>
        <p:txBody>
          <a:bodyPr/>
          <a:lstStyle>
            <a:lvl1pPr>
              <a:defRPr sz="900"/>
            </a:lvl1pPr>
          </a:lstStyle>
          <a:p>
            <a:r>
              <a:rPr lang="en-US" dirty="0"/>
              <a:t>20XX</a:t>
            </a:r>
          </a:p>
        </p:txBody>
      </p:sp>
      <p:sp>
        <p:nvSpPr>
          <p:cNvPr id="5" name="Footer Placeholder 4">
            <a:extLst>
              <a:ext uri="{FF2B5EF4-FFF2-40B4-BE49-F238E27FC236}">
                <a16:creationId xmlns:a16="http://schemas.microsoft.com/office/drawing/2014/main" id="{3FB726A3-DF54-47D2-8C3A-34FD43A19E8E}"/>
              </a:ext>
            </a:extLst>
          </p:cNvPr>
          <p:cNvSpPr>
            <a:spLocks noGrp="1"/>
          </p:cNvSpPr>
          <p:nvPr>
            <p:ph type="ftr" sz="quarter" idx="11"/>
          </p:nvPr>
        </p:nvSpPr>
        <p:spPr>
          <a:xfrm>
            <a:off x="2463800" y="6356350"/>
            <a:ext cx="3479800" cy="365125"/>
          </a:xfrm>
        </p:spPr>
        <p:txBody>
          <a:bodyPr/>
          <a:lstStyle>
            <a:lvl1pPr>
              <a:defRPr sz="900"/>
            </a:lvl1pPr>
          </a:lstStyle>
          <a:p>
            <a:r>
              <a:rPr lang="en-US" dirty="0"/>
              <a:t>PRESENTATION TITLE</a:t>
            </a:r>
          </a:p>
        </p:txBody>
      </p:sp>
      <p:sp>
        <p:nvSpPr>
          <p:cNvPr id="6" name="Slide Number Placeholder 5">
            <a:extLst>
              <a:ext uri="{FF2B5EF4-FFF2-40B4-BE49-F238E27FC236}">
                <a16:creationId xmlns:a16="http://schemas.microsoft.com/office/drawing/2014/main" id="{D0CD125A-4493-4967-9146-841D0EF3BC63}"/>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7" name="Group 6">
            <a:extLst>
              <a:ext uri="{FF2B5EF4-FFF2-40B4-BE49-F238E27FC236}">
                <a16:creationId xmlns:a16="http://schemas.microsoft.com/office/drawing/2014/main" id="{D7A1CF8B-3479-49A3-A30E-2F2ECE962075}"/>
              </a:ext>
            </a:extLst>
          </p:cNvPr>
          <p:cNvGrpSpPr/>
          <p:nvPr userDrawn="1"/>
        </p:nvGrpSpPr>
        <p:grpSpPr>
          <a:xfrm>
            <a:off x="6953250" y="-25401"/>
            <a:ext cx="5238750" cy="6902451"/>
            <a:chOff x="6953250" y="-25401"/>
            <a:chExt cx="5238750" cy="6902451"/>
          </a:xfrm>
        </p:grpSpPr>
        <p:cxnSp>
          <p:nvCxnSpPr>
            <p:cNvPr id="14" name="Straight Connector 13">
              <a:extLst>
                <a:ext uri="{FF2B5EF4-FFF2-40B4-BE49-F238E27FC236}">
                  <a16:creationId xmlns:a16="http://schemas.microsoft.com/office/drawing/2014/main" id="{49FBD260-5143-4B12-B9F8-33E48D548909}"/>
                </a:ext>
              </a:extLst>
            </p:cNvPr>
            <p:cNvCxnSpPr/>
            <p:nvPr userDrawn="1"/>
          </p:nvCxnSpPr>
          <p:spPr>
            <a:xfrm>
              <a:off x="9096375" y="1497012"/>
              <a:ext cx="30956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D87F08D6-2CA7-4A5A-BE34-07113DCA535D}"/>
                </a:ext>
              </a:extLst>
            </p:cNvPr>
            <p:cNvCxnSpPr/>
            <p:nvPr userDrawn="1"/>
          </p:nvCxnSpPr>
          <p:spPr>
            <a:xfrm flipH="1">
              <a:off x="6953250" y="-25401"/>
              <a:ext cx="3790950" cy="69024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4973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Section Brea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6991350" y="2148840"/>
            <a:ext cx="4179570" cy="1715531"/>
          </a:xfrm>
        </p:spPr>
        <p:txBody>
          <a:bodyPr anchor="b">
            <a:noAutofit/>
          </a:bodyPr>
          <a:lstStyle>
            <a:lvl1pPr algn="l">
              <a:defRPr sz="3600" spc="150" baseline="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6991350" y="3962003"/>
            <a:ext cx="4179570" cy="365125"/>
          </a:xfrm>
        </p:spPr>
        <p:txBody>
          <a:bodyPr>
            <a:normAutofit/>
          </a:bodyPr>
          <a:lstStyle>
            <a:lvl1pPr marL="0" indent="0" algn="l">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Graphic 4">
            <a:extLst>
              <a:ext uri="{FF2B5EF4-FFF2-40B4-BE49-F238E27FC236}">
                <a16:creationId xmlns:a16="http://schemas.microsoft.com/office/drawing/2014/main" id="{F05D2CCB-CCFC-4A8A-ADA9-C1E4D13B968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828675"/>
            <a:ext cx="5876925" cy="5200650"/>
          </a:xfrm>
          <a:prstGeom prst="rect">
            <a:avLst/>
          </a:prstGeom>
        </p:spPr>
      </p:pic>
    </p:spTree>
    <p:extLst>
      <p:ext uri="{BB962C8B-B14F-4D97-AF65-F5344CB8AC3E}">
        <p14:creationId xmlns:p14="http://schemas.microsoft.com/office/powerpoint/2010/main" val="2699512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
        <p:nvSpPr>
          <p:cNvPr id="7" name="Chart Placeholder 6">
            <a:extLst>
              <a:ext uri="{FF2B5EF4-FFF2-40B4-BE49-F238E27FC236}">
                <a16:creationId xmlns:a16="http://schemas.microsoft.com/office/drawing/2014/main" id="{08AF2DB4-A973-4307-B59C-6058A138835C}"/>
              </a:ext>
            </a:extLst>
          </p:cNvPr>
          <p:cNvSpPr>
            <a:spLocks noGrp="1"/>
          </p:cNvSpPr>
          <p:nvPr>
            <p:ph type="chart" sz="quarter" idx="13"/>
          </p:nvPr>
        </p:nvSpPr>
        <p:spPr>
          <a:xfrm>
            <a:off x="838200" y="2111608"/>
            <a:ext cx="10515600" cy="3744912"/>
          </a:xfrm>
        </p:spPr>
        <p:txBody>
          <a:bodyPr/>
          <a:lstStyle/>
          <a:p>
            <a:r>
              <a:rPr lang="en-US"/>
              <a:t>Click icon to add chart</a:t>
            </a:r>
            <a:endParaRPr lang="en-US" dirty="0"/>
          </a:p>
        </p:txBody>
      </p:sp>
    </p:spTree>
    <p:extLst>
      <p:ext uri="{BB962C8B-B14F-4D97-AF65-F5344CB8AC3E}">
        <p14:creationId xmlns:p14="http://schemas.microsoft.com/office/powerpoint/2010/main" val="148527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8" name="Table Placeholder 7">
            <a:extLst>
              <a:ext uri="{FF2B5EF4-FFF2-40B4-BE49-F238E27FC236}">
                <a16:creationId xmlns:a16="http://schemas.microsoft.com/office/drawing/2014/main" id="{C3975522-461E-4D79-B5B9-BF9471B54688}"/>
              </a:ext>
            </a:extLst>
          </p:cNvPr>
          <p:cNvSpPr>
            <a:spLocks noGrp="1"/>
          </p:cNvSpPr>
          <p:nvPr>
            <p:ph type="tbl" sz="quarter" idx="14"/>
          </p:nvPr>
        </p:nvSpPr>
        <p:spPr>
          <a:xfrm>
            <a:off x="838200" y="2111381"/>
            <a:ext cx="10515600" cy="3744913"/>
          </a:xfrm>
        </p:spPr>
        <p:txBody>
          <a:bodyPr/>
          <a:lstStyle/>
          <a:p>
            <a:r>
              <a:rPr lang="en-US"/>
              <a:t>Click icon to add table</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3370680036"/>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AEE644D4-F9A4-4237-BD5C-4B97ABA9337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5581650" cy="6858000"/>
          </a:xfrm>
          <a:prstGeom prst="rect">
            <a:avLst/>
          </a:prstGeom>
        </p:spPr>
      </p:pic>
      <p:sp>
        <p:nvSpPr>
          <p:cNvPr id="2" name="Title 1">
            <a:extLst>
              <a:ext uri="{FF2B5EF4-FFF2-40B4-BE49-F238E27FC236}">
                <a16:creationId xmlns:a16="http://schemas.microsoft.com/office/drawing/2014/main" id="{C2FF67A8-55FA-435D-A18C-96D63D22B53E}"/>
              </a:ext>
            </a:extLst>
          </p:cNvPr>
          <p:cNvSpPr>
            <a:spLocks noGrp="1"/>
          </p:cNvSpPr>
          <p:nvPr>
            <p:ph type="title" hasCustomPrompt="1"/>
          </p:nvPr>
        </p:nvSpPr>
        <p:spPr>
          <a:xfrm>
            <a:off x="4657724" y="2809875"/>
            <a:ext cx="6696075" cy="1909763"/>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10" name="Subtitle 2">
            <a:extLst>
              <a:ext uri="{FF2B5EF4-FFF2-40B4-BE49-F238E27FC236}">
                <a16:creationId xmlns:a16="http://schemas.microsoft.com/office/drawing/2014/main" id="{104828DA-5EC5-4A00-9A7B-CD9668EF24D1}"/>
              </a:ext>
            </a:extLst>
          </p:cNvPr>
          <p:cNvSpPr>
            <a:spLocks noGrp="1"/>
          </p:cNvSpPr>
          <p:nvPr>
            <p:ph type="subTitle" idx="1"/>
          </p:nvPr>
        </p:nvSpPr>
        <p:spPr>
          <a:xfrm>
            <a:off x="4657725" y="5028803"/>
            <a:ext cx="6696074" cy="365125"/>
          </a:xfrm>
        </p:spPr>
        <p:txBody>
          <a:bodyPr anchor="b">
            <a:normAutofit/>
          </a:bodyPr>
          <a:lstStyle>
            <a:lvl1pPr marL="0" indent="0" algn="l">
              <a:buNone/>
              <a:defRPr sz="1600">
                <a:solidFill>
                  <a:schemeClr val="bg2">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3" name="Date Placeholder 2">
            <a:extLst>
              <a:ext uri="{FF2B5EF4-FFF2-40B4-BE49-F238E27FC236}">
                <a16:creationId xmlns:a16="http://schemas.microsoft.com/office/drawing/2014/main" id="{D9303E9A-96BC-4283-A6E1-5948AEB119F4}"/>
              </a:ext>
            </a:extLst>
          </p:cNvPr>
          <p:cNvSpPr>
            <a:spLocks noGrp="1"/>
          </p:cNvSpPr>
          <p:nvPr>
            <p:ph type="dt" sz="half" idx="10"/>
          </p:nvPr>
        </p:nvSpPr>
        <p:spPr>
          <a:xfrm>
            <a:off x="4676774" y="6356350"/>
            <a:ext cx="1695450" cy="365125"/>
          </a:xfrm>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45A19C49-052B-4D3E-B227-1D787463CE96}"/>
              </a:ext>
            </a:extLst>
          </p:cNvPr>
          <p:cNvSpPr>
            <a:spLocks noGrp="1"/>
          </p:cNvSpPr>
          <p:nvPr>
            <p:ph type="ftr" sz="quarter" idx="11"/>
          </p:nvPr>
        </p:nvSpPr>
        <p:spPr>
          <a:xfrm>
            <a:off x="6743699" y="6356350"/>
            <a:ext cx="2543175" cy="365125"/>
          </a:xfrm>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4E5E724A-95F0-41B6-A77E-EDD067272C27}"/>
              </a:ext>
            </a:extLst>
          </p:cNvPr>
          <p:cNvSpPr>
            <a:spLocks noGrp="1"/>
          </p:cNvSpPr>
          <p:nvPr>
            <p:ph type="sldNum" sz="quarter" idx="12"/>
          </p:nvPr>
        </p:nvSpPr>
        <p:spPr>
          <a:xfrm>
            <a:off x="9658350" y="6356350"/>
            <a:ext cx="1695450" cy="365125"/>
          </a:xfrm>
        </p:spPr>
        <p:txBody>
          <a:bodyPr/>
          <a:lstStyle>
            <a:lvl1pPr>
              <a:defRPr sz="900"/>
            </a:lvl1pPr>
          </a:lstStyle>
          <a:p>
            <a:fld id="{A49DFD55-3C28-40EF-9E31-A92D2E4017FF}" type="slidenum">
              <a:rPr lang="en-US" smtClean="0"/>
              <a:pPr/>
              <a:t>‹#›</a:t>
            </a:fld>
            <a:endParaRPr lang="en-US" dirty="0"/>
          </a:p>
        </p:txBody>
      </p:sp>
      <p:cxnSp>
        <p:nvCxnSpPr>
          <p:cNvPr id="9" name="Straight Connector 8">
            <a:extLst>
              <a:ext uri="{FF2B5EF4-FFF2-40B4-BE49-F238E27FC236}">
                <a16:creationId xmlns:a16="http://schemas.microsoft.com/office/drawing/2014/main" id="{BDAC7E4E-FE06-4E90-8107-6B543E5515ED}"/>
              </a:ext>
              <a:ext uri="{C183D7F6-B498-43B3-948B-1728B52AA6E4}">
                <adec:decorative xmlns:adec="http://schemas.microsoft.com/office/drawing/2017/decorative" val="1"/>
              </a:ext>
            </a:extLst>
          </p:cNvPr>
          <p:cNvCxnSpPr/>
          <p:nvPr userDrawn="1"/>
        </p:nvCxnSpPr>
        <p:spPr>
          <a:xfrm flipV="1">
            <a:off x="2209800" y="0"/>
            <a:ext cx="2438400" cy="6858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03065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Slide 4 People">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487181" y="2886074"/>
            <a:ext cx="1845511" cy="1845511"/>
          </a:xfrm>
          <a:solidFill>
            <a:schemeClr val="bg1">
              <a:lumMod val="95000"/>
            </a:schemeClr>
          </a:solidFill>
        </p:spPr>
        <p:txBody>
          <a:body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28568"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487181" y="5464114"/>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3836914" y="2886074"/>
            <a:ext cx="1845511" cy="1845511"/>
          </a:xfrm>
          <a:solidFill>
            <a:schemeClr val="bg1">
              <a:lumMod val="95000"/>
            </a:schemeClr>
          </a:solidFill>
        </p:spPr>
        <p:txBody>
          <a:body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578300" y="5084524"/>
            <a:ext cx="233081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36913" y="5478796"/>
            <a:ext cx="1855949"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8" name="Picture Placeholder 10">
            <a:extLst>
              <a:ext uri="{FF2B5EF4-FFF2-40B4-BE49-F238E27FC236}">
                <a16:creationId xmlns:a16="http://schemas.microsoft.com/office/drawing/2014/main" id="{4EBC7D6F-397D-4C5A-AA62-F683F88531A2}"/>
              </a:ext>
            </a:extLst>
          </p:cNvPr>
          <p:cNvSpPr>
            <a:spLocks noGrp="1"/>
          </p:cNvSpPr>
          <p:nvPr>
            <p:ph type="pic" sz="quarter" idx="16"/>
          </p:nvPr>
        </p:nvSpPr>
        <p:spPr>
          <a:xfrm>
            <a:off x="6327578" y="2886074"/>
            <a:ext cx="1845511" cy="1845511"/>
          </a:xfrm>
          <a:solidFill>
            <a:schemeClr val="bg1">
              <a:lumMod val="95000"/>
            </a:schemeClr>
          </a:solidFill>
        </p:spPr>
        <p:txBody>
          <a:bodyPr/>
          <a:lstStyle/>
          <a:p>
            <a:pPr lvl="1"/>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068964" y="5084524"/>
            <a:ext cx="2317707"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327577" y="5478796"/>
            <a:ext cx="1845511"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8747458" y="2886074"/>
            <a:ext cx="1845511" cy="1845511"/>
          </a:xfrm>
          <a:solidFill>
            <a:schemeClr val="bg1">
              <a:lumMod val="95000"/>
            </a:schemeClr>
          </a:solidFill>
        </p:spPr>
        <p:txBody>
          <a:body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488845" y="5084524"/>
            <a:ext cx="2317706" cy="343061"/>
          </a:xfrm>
        </p:spPr>
        <p:txBody>
          <a:bodyPr anchor="ctr">
            <a:noAutofit/>
          </a:bodyPr>
          <a:lstStyle>
            <a:lvl1pPr marL="0" indent="0" algn="ctr">
              <a:buNone/>
              <a:defRPr lang="en-US" sz="14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7458" y="5464114"/>
            <a:ext cx="1845510" cy="343061"/>
          </a:xfrm>
        </p:spPr>
        <p:txBody>
          <a:bodyPr anchor="t">
            <a:noAutofit/>
          </a:bodyPr>
          <a:lstStyle>
            <a:lvl1pPr marL="0" indent="0" algn="ctr">
              <a:buNone/>
              <a:defRPr lang="en-US" sz="1000" kern="1200" spc="150" baseline="0" dirty="0" smtClean="0">
                <a:solidFill>
                  <a:schemeClr val="tx1"/>
                </a:solidFill>
                <a:latin typeface="+mn-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4" name="Group 3">
            <a:extLst>
              <a:ext uri="{FF2B5EF4-FFF2-40B4-BE49-F238E27FC236}">
                <a16:creationId xmlns:a16="http://schemas.microsoft.com/office/drawing/2014/main" id="{73C911F2-9041-416A-B83C-F23B354E063B}"/>
              </a:ext>
              <a:ext uri="{C183D7F6-B498-43B3-948B-1728B52AA6E4}">
                <adec:decorative xmlns:adec="http://schemas.microsoft.com/office/drawing/2017/decorative" val="1"/>
              </a:ext>
            </a:extLst>
          </p:cNvPr>
          <p:cNvGrpSpPr/>
          <p:nvPr userDrawn="1"/>
        </p:nvGrpSpPr>
        <p:grpSpPr>
          <a:xfrm>
            <a:off x="7334250" y="0"/>
            <a:ext cx="4857750" cy="1724025"/>
            <a:chOff x="7334250" y="0"/>
            <a:chExt cx="4857750" cy="1724025"/>
          </a:xfrm>
        </p:grpSpPr>
        <p:cxnSp>
          <p:nvCxnSpPr>
            <p:cNvPr id="10" name="Straight Connector 9">
              <a:extLst>
                <a:ext uri="{FF2B5EF4-FFF2-40B4-BE49-F238E27FC236}">
                  <a16:creationId xmlns:a16="http://schemas.microsoft.com/office/drawing/2014/main" id="{4E4B72DA-52CB-4D39-A342-8857B4D959B2}"/>
                </a:ext>
              </a:extLst>
            </p:cNvPr>
            <p:cNvCxnSpPr/>
            <p:nvPr userDrawn="1"/>
          </p:nvCxnSpPr>
          <p:spPr>
            <a:xfrm flipH="1" flipV="1">
              <a:off x="7334250" y="0"/>
              <a:ext cx="485775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1D9BCDA-DFB7-41A4-A7C7-CEE86CEDCBE5}"/>
                </a:ext>
              </a:extLst>
            </p:cNvPr>
            <p:cNvCxnSpPr>
              <a:cxnSpLocks/>
            </p:cNvCxnSpPr>
            <p:nvPr userDrawn="1"/>
          </p:nvCxnSpPr>
          <p:spPr>
            <a:xfrm>
              <a:off x="11487150" y="0"/>
              <a:ext cx="704850" cy="172402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951227852"/>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am Slide 8 People">
    <p:bg>
      <p:bgPr>
        <a:solidFill>
          <a:schemeClr val="bg1"/>
        </a:solid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187AAB93-862D-455E-9E73-3D0DAEFDEDB4}"/>
              </a:ext>
              <a:ext uri="{C183D7F6-B498-43B3-948B-1728B52AA6E4}">
                <adec:decorative xmlns:adec="http://schemas.microsoft.com/office/drawing/2017/decorative" val="1"/>
              </a:ext>
            </a:extLst>
          </p:cNvPr>
          <p:cNvGrpSpPr/>
          <p:nvPr userDrawn="1"/>
        </p:nvGrpSpPr>
        <p:grpSpPr>
          <a:xfrm>
            <a:off x="0" y="473953"/>
            <a:ext cx="12192000" cy="5621336"/>
            <a:chOff x="0" y="473953"/>
            <a:chExt cx="12192000" cy="5621336"/>
          </a:xfrm>
        </p:grpSpPr>
        <p:pic>
          <p:nvPicPr>
            <p:cNvPr id="13" name="Graphic 12">
              <a:extLst>
                <a:ext uri="{FF2B5EF4-FFF2-40B4-BE49-F238E27FC236}">
                  <a16:creationId xmlns:a16="http://schemas.microsoft.com/office/drawing/2014/main" id="{B0DFD584-E5CF-41EF-B51E-679CE22DDF9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473953"/>
              <a:ext cx="2057400" cy="1647825"/>
            </a:xfrm>
            <a:prstGeom prst="rect">
              <a:avLst/>
            </a:prstGeom>
          </p:spPr>
        </p:pic>
        <p:pic>
          <p:nvPicPr>
            <p:cNvPr id="14" name="Graphic 13">
              <a:extLst>
                <a:ext uri="{FF2B5EF4-FFF2-40B4-BE49-F238E27FC236}">
                  <a16:creationId xmlns:a16="http://schemas.microsoft.com/office/drawing/2014/main" id="{E5C02DDF-25A6-42C7-9525-F279CE2095C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1049000" y="5180889"/>
              <a:ext cx="1143000" cy="914400"/>
            </a:xfrm>
            <a:prstGeom prst="rect">
              <a:avLst/>
            </a:prstGeom>
          </p:spPr>
        </p:pic>
      </p:grpSp>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11" name="Picture Placeholder 10">
            <a:extLst>
              <a:ext uri="{FF2B5EF4-FFF2-40B4-BE49-F238E27FC236}">
                <a16:creationId xmlns:a16="http://schemas.microsoft.com/office/drawing/2014/main" id="{B0BDE76A-30A6-4268-9656-28A484C3DCC9}"/>
              </a:ext>
            </a:extLst>
          </p:cNvPr>
          <p:cNvSpPr>
            <a:spLocks noGrp="1"/>
          </p:cNvSpPr>
          <p:nvPr>
            <p:ph type="pic" sz="quarter" idx="14"/>
          </p:nvPr>
        </p:nvSpPr>
        <p:spPr>
          <a:xfrm>
            <a:off x="1877176" y="2428875"/>
            <a:ext cx="1066800" cy="1066800"/>
          </a:xfrm>
          <a:solidFill>
            <a:schemeClr val="tx1"/>
          </a:solidFill>
        </p:spPr>
        <p:txBody>
          <a:bodyPr>
            <a:normAutofit/>
          </a:bodyPr>
          <a:lstStyle>
            <a:lvl1pPr marL="0" indent="0" algn="l">
              <a:lnSpc>
                <a:spcPct val="100000"/>
              </a:lnSpc>
              <a:buFont typeface="Arial" panose="020B0604020202020204" pitchFamily="34" charset="0"/>
              <a:buNone/>
              <a:defRPr sz="900">
                <a:solidFill>
                  <a:sysClr val="windowText" lastClr="000000"/>
                </a:solidFill>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500168"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6" name="Text Placeholder 2">
            <a:extLst>
              <a:ext uri="{FF2B5EF4-FFF2-40B4-BE49-F238E27FC236}">
                <a16:creationId xmlns:a16="http://schemas.microsoft.com/office/drawing/2014/main" id="{A02C0876-23F7-41FA-9AC9-721097D1A3CD}"/>
              </a:ext>
            </a:extLst>
          </p:cNvPr>
          <p:cNvSpPr>
            <a:spLocks noGrp="1"/>
          </p:cNvSpPr>
          <p:nvPr>
            <p:ph type="body" idx="21" hasCustomPrompt="1"/>
          </p:nvPr>
        </p:nvSpPr>
        <p:spPr>
          <a:xfrm>
            <a:off x="1500168"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7" name="Picture Placeholder 10">
            <a:extLst>
              <a:ext uri="{FF2B5EF4-FFF2-40B4-BE49-F238E27FC236}">
                <a16:creationId xmlns:a16="http://schemas.microsoft.com/office/drawing/2014/main" id="{C4CA5C9C-91D5-44B1-A82A-A49732B4691A}"/>
              </a:ext>
            </a:extLst>
          </p:cNvPr>
          <p:cNvSpPr>
            <a:spLocks noGrp="1"/>
          </p:cNvSpPr>
          <p:nvPr>
            <p:ph type="pic" sz="quarter" idx="15"/>
          </p:nvPr>
        </p:nvSpPr>
        <p:spPr>
          <a:xfrm>
            <a:off x="4226270"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3" name="Text Placeholder 2">
            <a:extLst>
              <a:ext uri="{FF2B5EF4-FFF2-40B4-BE49-F238E27FC236}">
                <a16:creationId xmlns:a16="http://schemas.microsoft.com/office/drawing/2014/main" id="{572D0301-10F1-41B4-BEF8-C53FA4D66214}"/>
              </a:ext>
            </a:extLst>
          </p:cNvPr>
          <p:cNvSpPr>
            <a:spLocks noGrp="1"/>
          </p:cNvSpPr>
          <p:nvPr>
            <p:ph type="body" idx="18" hasCustomPrompt="1"/>
          </p:nvPr>
        </p:nvSpPr>
        <p:spPr>
          <a:xfrm>
            <a:off x="3849262"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7" name="Text Placeholder 2">
            <a:extLst>
              <a:ext uri="{FF2B5EF4-FFF2-40B4-BE49-F238E27FC236}">
                <a16:creationId xmlns:a16="http://schemas.microsoft.com/office/drawing/2014/main" id="{7ADEB263-F204-4A78-A5E0-7361EFE0B921}"/>
              </a:ext>
            </a:extLst>
          </p:cNvPr>
          <p:cNvSpPr>
            <a:spLocks noGrp="1"/>
          </p:cNvSpPr>
          <p:nvPr>
            <p:ph type="body" idx="22" hasCustomPrompt="1"/>
          </p:nvPr>
        </p:nvSpPr>
        <p:spPr>
          <a:xfrm>
            <a:off x="3849262" y="3809747"/>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32" name="Picture Placeholder 10">
            <a:extLst>
              <a:ext uri="{FF2B5EF4-FFF2-40B4-BE49-F238E27FC236}">
                <a16:creationId xmlns:a16="http://schemas.microsoft.com/office/drawing/2014/main" id="{1938DB4D-239F-4E8E-8802-0470B0131189}"/>
              </a:ext>
            </a:extLst>
          </p:cNvPr>
          <p:cNvSpPr>
            <a:spLocks noGrp="1"/>
          </p:cNvSpPr>
          <p:nvPr>
            <p:ph type="pic" sz="quarter" idx="37"/>
          </p:nvPr>
        </p:nvSpPr>
        <p:spPr>
          <a:xfrm>
            <a:off x="665558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4" name="Text Placeholder 2">
            <a:extLst>
              <a:ext uri="{FF2B5EF4-FFF2-40B4-BE49-F238E27FC236}">
                <a16:creationId xmlns:a16="http://schemas.microsoft.com/office/drawing/2014/main" id="{E767B9DE-7410-43CC-90CF-52D67EF03D48}"/>
              </a:ext>
            </a:extLst>
          </p:cNvPr>
          <p:cNvSpPr>
            <a:spLocks noGrp="1"/>
          </p:cNvSpPr>
          <p:nvPr>
            <p:ph type="body" idx="19" hasCustomPrompt="1"/>
          </p:nvPr>
        </p:nvSpPr>
        <p:spPr>
          <a:xfrm>
            <a:off x="6198355" y="3654378"/>
            <a:ext cx="2105135"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28" name="Text Placeholder 2">
            <a:extLst>
              <a:ext uri="{FF2B5EF4-FFF2-40B4-BE49-F238E27FC236}">
                <a16:creationId xmlns:a16="http://schemas.microsoft.com/office/drawing/2014/main" id="{103678F5-B025-46E2-BD45-E77861487165}"/>
              </a:ext>
            </a:extLst>
          </p:cNvPr>
          <p:cNvSpPr>
            <a:spLocks noGrp="1"/>
          </p:cNvSpPr>
          <p:nvPr>
            <p:ph type="body" idx="23" hasCustomPrompt="1"/>
          </p:nvPr>
        </p:nvSpPr>
        <p:spPr>
          <a:xfrm>
            <a:off x="6095999" y="3809747"/>
            <a:ext cx="2299855"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19" name="Picture Placeholder 10">
            <a:extLst>
              <a:ext uri="{FF2B5EF4-FFF2-40B4-BE49-F238E27FC236}">
                <a16:creationId xmlns:a16="http://schemas.microsoft.com/office/drawing/2014/main" id="{92E6B581-A522-4758-A9A4-8B9C7B860CF2}"/>
              </a:ext>
            </a:extLst>
          </p:cNvPr>
          <p:cNvSpPr>
            <a:spLocks noGrp="1"/>
          </p:cNvSpPr>
          <p:nvPr>
            <p:ph type="pic" sz="quarter" idx="17"/>
          </p:nvPr>
        </p:nvSpPr>
        <p:spPr>
          <a:xfrm>
            <a:off x="9136814" y="2428875"/>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25" name="Text Placeholder 2">
            <a:extLst>
              <a:ext uri="{FF2B5EF4-FFF2-40B4-BE49-F238E27FC236}">
                <a16:creationId xmlns:a16="http://schemas.microsoft.com/office/drawing/2014/main" id="{E13DFE1F-4534-4828-990E-B052F51FC65C}"/>
              </a:ext>
            </a:extLst>
          </p:cNvPr>
          <p:cNvSpPr>
            <a:spLocks noGrp="1"/>
          </p:cNvSpPr>
          <p:nvPr>
            <p:ph type="body" idx="20" hasCustomPrompt="1"/>
          </p:nvPr>
        </p:nvSpPr>
        <p:spPr>
          <a:xfrm>
            <a:off x="8759806" y="3654378"/>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29" name="Text Placeholder 2">
            <a:extLst>
              <a:ext uri="{FF2B5EF4-FFF2-40B4-BE49-F238E27FC236}">
                <a16:creationId xmlns:a16="http://schemas.microsoft.com/office/drawing/2014/main" id="{7E3F385B-4DD9-4F3C-A02B-179B9FA61292}"/>
              </a:ext>
            </a:extLst>
          </p:cNvPr>
          <p:cNvSpPr>
            <a:spLocks noGrp="1"/>
          </p:cNvSpPr>
          <p:nvPr>
            <p:ph type="body" idx="24" hasCustomPrompt="1"/>
          </p:nvPr>
        </p:nvSpPr>
        <p:spPr>
          <a:xfrm>
            <a:off x="8744480" y="3809747"/>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5" name="Picture Placeholder 10">
            <a:extLst>
              <a:ext uri="{FF2B5EF4-FFF2-40B4-BE49-F238E27FC236}">
                <a16:creationId xmlns:a16="http://schemas.microsoft.com/office/drawing/2014/main" id="{1EBAEB1D-A7F9-4F90-B642-4277D3802BAB}"/>
              </a:ext>
            </a:extLst>
          </p:cNvPr>
          <p:cNvSpPr>
            <a:spLocks noGrp="1"/>
          </p:cNvSpPr>
          <p:nvPr>
            <p:ph type="pic" sz="quarter" idx="26"/>
          </p:nvPr>
        </p:nvSpPr>
        <p:spPr>
          <a:xfrm>
            <a:off x="1877176"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4" name="Text Placeholder 2">
            <a:extLst>
              <a:ext uri="{FF2B5EF4-FFF2-40B4-BE49-F238E27FC236}">
                <a16:creationId xmlns:a16="http://schemas.microsoft.com/office/drawing/2014/main" id="{22930C5B-603C-494E-A467-8B394D01D406}"/>
              </a:ext>
            </a:extLst>
          </p:cNvPr>
          <p:cNvSpPr>
            <a:spLocks noGrp="1"/>
          </p:cNvSpPr>
          <p:nvPr>
            <p:ph type="body" idx="25" hasCustomPrompt="1"/>
          </p:nvPr>
        </p:nvSpPr>
        <p:spPr>
          <a:xfrm>
            <a:off x="1500168"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2" name="Text Placeholder 2">
            <a:extLst>
              <a:ext uri="{FF2B5EF4-FFF2-40B4-BE49-F238E27FC236}">
                <a16:creationId xmlns:a16="http://schemas.microsoft.com/office/drawing/2014/main" id="{540C455F-A23B-493F-B95E-AB485D91DA6A}"/>
              </a:ext>
            </a:extLst>
          </p:cNvPr>
          <p:cNvSpPr>
            <a:spLocks noGrp="1"/>
          </p:cNvSpPr>
          <p:nvPr>
            <p:ph type="body" idx="33" hasCustomPrompt="1"/>
          </p:nvPr>
        </p:nvSpPr>
        <p:spPr>
          <a:xfrm>
            <a:off x="1500168"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56" name="Picture Placeholder 10">
            <a:extLst>
              <a:ext uri="{FF2B5EF4-FFF2-40B4-BE49-F238E27FC236}">
                <a16:creationId xmlns:a16="http://schemas.microsoft.com/office/drawing/2014/main" id="{9461A69E-14C8-4325-89AF-D4257C1C05BA}"/>
              </a:ext>
            </a:extLst>
          </p:cNvPr>
          <p:cNvSpPr>
            <a:spLocks noGrp="1"/>
          </p:cNvSpPr>
          <p:nvPr>
            <p:ph type="pic" sz="quarter" idx="27"/>
          </p:nvPr>
        </p:nvSpPr>
        <p:spPr>
          <a:xfrm>
            <a:off x="4226270"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59" name="Text Placeholder 2">
            <a:extLst>
              <a:ext uri="{FF2B5EF4-FFF2-40B4-BE49-F238E27FC236}">
                <a16:creationId xmlns:a16="http://schemas.microsoft.com/office/drawing/2014/main" id="{6D1C374C-DAF7-40EF-B279-4EC7A2AFE6A2}"/>
              </a:ext>
            </a:extLst>
          </p:cNvPr>
          <p:cNvSpPr>
            <a:spLocks noGrp="1"/>
          </p:cNvSpPr>
          <p:nvPr>
            <p:ph type="body" idx="30" hasCustomPrompt="1"/>
          </p:nvPr>
        </p:nvSpPr>
        <p:spPr>
          <a:xfrm>
            <a:off x="3849262"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3" name="Text Placeholder 2">
            <a:extLst>
              <a:ext uri="{FF2B5EF4-FFF2-40B4-BE49-F238E27FC236}">
                <a16:creationId xmlns:a16="http://schemas.microsoft.com/office/drawing/2014/main" id="{421FF438-E4E8-4643-BCB3-4A1C12429042}"/>
              </a:ext>
            </a:extLst>
          </p:cNvPr>
          <p:cNvSpPr>
            <a:spLocks noGrp="1"/>
          </p:cNvSpPr>
          <p:nvPr>
            <p:ph type="body" idx="34" hasCustomPrompt="1"/>
          </p:nvPr>
        </p:nvSpPr>
        <p:spPr>
          <a:xfrm>
            <a:off x="3849262" y="5668583"/>
            <a:ext cx="1828800"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33" name="Picture Placeholder 10">
            <a:extLst>
              <a:ext uri="{FF2B5EF4-FFF2-40B4-BE49-F238E27FC236}">
                <a16:creationId xmlns:a16="http://schemas.microsoft.com/office/drawing/2014/main" id="{E029C5CA-EDDA-4BF9-9051-8B09E98EE1E2}"/>
              </a:ext>
            </a:extLst>
          </p:cNvPr>
          <p:cNvSpPr>
            <a:spLocks noGrp="1"/>
          </p:cNvSpPr>
          <p:nvPr>
            <p:ph type="pic" sz="quarter" idx="38"/>
          </p:nvPr>
        </p:nvSpPr>
        <p:spPr>
          <a:xfrm>
            <a:off x="665558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0" name="Text Placeholder 2">
            <a:extLst>
              <a:ext uri="{FF2B5EF4-FFF2-40B4-BE49-F238E27FC236}">
                <a16:creationId xmlns:a16="http://schemas.microsoft.com/office/drawing/2014/main" id="{D4FEDD19-A7BA-45BB-93A0-F1E896C9F26D}"/>
              </a:ext>
            </a:extLst>
          </p:cNvPr>
          <p:cNvSpPr>
            <a:spLocks noGrp="1"/>
          </p:cNvSpPr>
          <p:nvPr>
            <p:ph type="body" idx="31" hasCustomPrompt="1"/>
          </p:nvPr>
        </p:nvSpPr>
        <p:spPr>
          <a:xfrm>
            <a:off x="633992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4" name="Text Placeholder 2">
            <a:extLst>
              <a:ext uri="{FF2B5EF4-FFF2-40B4-BE49-F238E27FC236}">
                <a16:creationId xmlns:a16="http://schemas.microsoft.com/office/drawing/2014/main" id="{A12F0175-7AEE-46B1-9590-D4A427680DC7}"/>
              </a:ext>
            </a:extLst>
          </p:cNvPr>
          <p:cNvSpPr>
            <a:spLocks noGrp="1"/>
          </p:cNvSpPr>
          <p:nvPr>
            <p:ph type="body" idx="35" hasCustomPrompt="1"/>
          </p:nvPr>
        </p:nvSpPr>
        <p:spPr>
          <a:xfrm>
            <a:off x="6339926" y="5668583"/>
            <a:ext cx="1813474"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a:t>
            </a:r>
          </a:p>
        </p:txBody>
      </p:sp>
      <p:sp>
        <p:nvSpPr>
          <p:cNvPr id="58" name="Picture Placeholder 10">
            <a:extLst>
              <a:ext uri="{FF2B5EF4-FFF2-40B4-BE49-F238E27FC236}">
                <a16:creationId xmlns:a16="http://schemas.microsoft.com/office/drawing/2014/main" id="{622ED9F4-EB9B-4588-8501-BFECB846EE73}"/>
              </a:ext>
            </a:extLst>
          </p:cNvPr>
          <p:cNvSpPr>
            <a:spLocks noGrp="1"/>
          </p:cNvSpPr>
          <p:nvPr>
            <p:ph type="pic" sz="quarter" idx="29"/>
          </p:nvPr>
        </p:nvSpPr>
        <p:spPr>
          <a:xfrm>
            <a:off x="9136814" y="4287711"/>
            <a:ext cx="1066800" cy="1066800"/>
          </a:xfrm>
          <a:solidFill>
            <a:schemeClr val="tx1"/>
          </a:solidFill>
        </p:spPr>
        <p:txBody>
          <a:bodyPr>
            <a:normAutofit/>
          </a:bodyPr>
          <a:lstStyle>
            <a:lvl1pPr marL="0" indent="0" algn="l">
              <a:lnSpc>
                <a:spcPct val="100000"/>
              </a:lnSpc>
              <a:buNone/>
              <a:defRPr sz="900">
                <a:solidFill>
                  <a:sysClr val="windowText" lastClr="000000"/>
                </a:solidFill>
              </a:defRPr>
            </a:lvl1pPr>
          </a:lstStyle>
          <a:p>
            <a:r>
              <a:rPr lang="en-US"/>
              <a:t>Click icon to add picture</a:t>
            </a:r>
            <a:endParaRPr lang="en-US" dirty="0"/>
          </a:p>
        </p:txBody>
      </p:sp>
      <p:sp>
        <p:nvSpPr>
          <p:cNvPr id="61" name="Text Placeholder 2">
            <a:extLst>
              <a:ext uri="{FF2B5EF4-FFF2-40B4-BE49-F238E27FC236}">
                <a16:creationId xmlns:a16="http://schemas.microsoft.com/office/drawing/2014/main" id="{5026D39F-46AB-4680-9A52-F367344A3531}"/>
              </a:ext>
            </a:extLst>
          </p:cNvPr>
          <p:cNvSpPr>
            <a:spLocks noGrp="1"/>
          </p:cNvSpPr>
          <p:nvPr>
            <p:ph type="body" idx="32" hasCustomPrompt="1"/>
          </p:nvPr>
        </p:nvSpPr>
        <p:spPr>
          <a:xfrm>
            <a:off x="8759806" y="5513214"/>
            <a:ext cx="1828800" cy="343061"/>
          </a:xfrm>
        </p:spPr>
        <p:txBody>
          <a:bodyPr anchor="t">
            <a:noAutofit/>
          </a:bodyPr>
          <a:lstStyle>
            <a:lvl1pPr marL="0" indent="0" algn="ctr">
              <a:buNone/>
              <a:defRPr lang="en-US" sz="105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65" name="Text Placeholder 2">
            <a:extLst>
              <a:ext uri="{FF2B5EF4-FFF2-40B4-BE49-F238E27FC236}">
                <a16:creationId xmlns:a16="http://schemas.microsoft.com/office/drawing/2014/main" id="{04E11FE2-6320-4E8C-A5B3-8104AF329ADA}"/>
              </a:ext>
            </a:extLst>
          </p:cNvPr>
          <p:cNvSpPr>
            <a:spLocks noGrp="1"/>
          </p:cNvSpPr>
          <p:nvPr>
            <p:ph type="body" idx="36" hasCustomPrompt="1"/>
          </p:nvPr>
        </p:nvSpPr>
        <p:spPr>
          <a:xfrm>
            <a:off x="8744480" y="5668583"/>
            <a:ext cx="1844126" cy="343061"/>
          </a:xfrm>
        </p:spPr>
        <p:txBody>
          <a:bodyPr anchor="ctr">
            <a:noAutofit/>
          </a:bodyPr>
          <a:lstStyle>
            <a:lvl1pPr marL="0" indent="0" algn="ctr">
              <a:buNone/>
              <a:defRPr lang="en-US" sz="900" kern="1200" spc="150" baseline="0" dirty="0" smtClean="0">
                <a:solidFill>
                  <a:schemeClr val="accent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solidFill>
                  <a:srgbClr val="898989"/>
                </a:solidFill>
              </a:defRPr>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solidFill>
                  <a:srgbClr val="898989"/>
                </a:solidFill>
              </a:defRPr>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857120649"/>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mart Art">
    <p:bg>
      <p:bgRef idx="1001">
        <a:schemeClr val="bg1"/>
      </p:bgRef>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786F69D-D4FA-4075-A7EC-8D31A184F630}"/>
              </a:ext>
              <a:ext uri="{C183D7F6-B498-43B3-948B-1728B52AA6E4}">
                <adec:decorative xmlns:adec="http://schemas.microsoft.com/office/drawing/2017/decorative" val="1"/>
              </a:ext>
            </a:extLst>
          </p:cNvPr>
          <p:cNvGrpSpPr/>
          <p:nvPr userDrawn="1"/>
        </p:nvGrpSpPr>
        <p:grpSpPr>
          <a:xfrm>
            <a:off x="0" y="0"/>
            <a:ext cx="2590800" cy="1027906"/>
            <a:chOff x="0" y="0"/>
            <a:chExt cx="2590800" cy="1027906"/>
          </a:xfrm>
        </p:grpSpPr>
        <p:cxnSp>
          <p:nvCxnSpPr>
            <p:cNvPr id="10" name="Straight Connector 9">
              <a:extLst>
                <a:ext uri="{FF2B5EF4-FFF2-40B4-BE49-F238E27FC236}">
                  <a16:creationId xmlns:a16="http://schemas.microsoft.com/office/drawing/2014/main" id="{66988B2D-0240-4256-8268-4B9FF1E72363}"/>
                </a:ext>
              </a:extLst>
            </p:cNvPr>
            <p:cNvCxnSpPr>
              <a:cxnSpLocks/>
            </p:cNvCxnSpPr>
            <p:nvPr userDrawn="1"/>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8EEAAE1-3D04-41C3-B2D2-B3BEF34C3B27}"/>
                </a:ext>
              </a:extLst>
            </p:cNvPr>
            <p:cNvCxnSpPr>
              <a:cxnSpLocks/>
            </p:cNvCxnSpPr>
            <p:nvPr userDrawn="1"/>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7" name="SmartArt Placeholder 6">
            <a:extLst>
              <a:ext uri="{FF2B5EF4-FFF2-40B4-BE49-F238E27FC236}">
                <a16:creationId xmlns:a16="http://schemas.microsoft.com/office/drawing/2014/main" id="{156CA116-0F6E-4EE9-B34F-03BA07161A7A}"/>
              </a:ext>
            </a:extLst>
          </p:cNvPr>
          <p:cNvSpPr>
            <a:spLocks noGrp="1"/>
          </p:cNvSpPr>
          <p:nvPr>
            <p:ph type="dgm" sz="quarter" idx="15"/>
          </p:nvPr>
        </p:nvSpPr>
        <p:spPr>
          <a:xfrm>
            <a:off x="838200" y="2111375"/>
            <a:ext cx="10515600" cy="3744913"/>
          </a:xfrm>
        </p:spPr>
        <p:txBody>
          <a:bodyPr/>
          <a:lstStyle/>
          <a:p>
            <a:r>
              <a:rPr lang="en-US"/>
              <a:t>Click icon to add SmartArt graphic</a:t>
            </a:r>
            <a:endParaRPr lang="en-US" dirty="0"/>
          </a:p>
        </p:txBody>
      </p:sp>
      <p:sp>
        <p:nvSpPr>
          <p:cNvPr id="3" name="Date Placeholder 2">
            <a:extLst>
              <a:ext uri="{FF2B5EF4-FFF2-40B4-BE49-F238E27FC236}">
                <a16:creationId xmlns:a16="http://schemas.microsoft.com/office/drawing/2014/main" id="{7E085D26-FA83-4414-959E-98936A772670}"/>
              </a:ext>
            </a:extLst>
          </p:cNvPr>
          <p:cNvSpPr>
            <a:spLocks noGrp="1"/>
          </p:cNvSpPr>
          <p:nvPr>
            <p:ph type="dt" sz="half" idx="10"/>
          </p:nvPr>
        </p:nvSpPr>
        <p:spPr/>
        <p:txBody>
          <a:bodyPr/>
          <a:lstStyle>
            <a:lvl1pPr>
              <a:defRPr sz="900"/>
            </a:lvl1pPr>
          </a:lstStyle>
          <a:p>
            <a:r>
              <a:rPr lang="en-US" dirty="0"/>
              <a:t>20XX</a:t>
            </a:r>
          </a:p>
        </p:txBody>
      </p:sp>
      <p:sp>
        <p:nvSpPr>
          <p:cNvPr id="4" name="Footer Placeholder 3">
            <a:extLst>
              <a:ext uri="{FF2B5EF4-FFF2-40B4-BE49-F238E27FC236}">
                <a16:creationId xmlns:a16="http://schemas.microsoft.com/office/drawing/2014/main" id="{1FB52E93-DE4C-4341-8D83-F0230E38B1A1}"/>
              </a:ext>
            </a:extLst>
          </p:cNvPr>
          <p:cNvSpPr>
            <a:spLocks noGrp="1"/>
          </p:cNvSpPr>
          <p:nvPr>
            <p:ph type="ftr" sz="quarter" idx="11"/>
          </p:nvPr>
        </p:nvSpPr>
        <p:spPr/>
        <p:txBody>
          <a:bodyPr/>
          <a:lstStyle>
            <a:lvl1pPr>
              <a:defRPr sz="900"/>
            </a:lvl1pPr>
          </a:lstStyle>
          <a:p>
            <a:r>
              <a:rPr lang="en-US" dirty="0"/>
              <a:t>PRESENTATION TITLE</a:t>
            </a:r>
          </a:p>
        </p:txBody>
      </p:sp>
      <p:sp>
        <p:nvSpPr>
          <p:cNvPr id="5" name="Slide Number Placeholder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26831155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12" name="Graphic 10">
            <a:extLst>
              <a:ext uri="{FF2B5EF4-FFF2-40B4-BE49-F238E27FC236}">
                <a16:creationId xmlns:a16="http://schemas.microsoft.com/office/drawing/2014/main" id="{9D2AF524-D4B4-4A3A-9CE4-EDAFE1D5A37B}"/>
              </a:ext>
              <a:ext uri="{C183D7F6-B498-43B3-948B-1728B52AA6E4}">
                <adec:decorative xmlns:adec="http://schemas.microsoft.com/office/drawing/2017/decorative" val="1"/>
              </a:ext>
            </a:extLst>
          </p:cNvPr>
          <p:cNvSpPr/>
          <p:nvPr/>
        </p:nvSpPr>
        <p:spPr>
          <a:xfrm>
            <a:off x="2113884" y="0"/>
            <a:ext cx="10078116" cy="6858000"/>
          </a:xfrm>
          <a:custGeom>
            <a:avLst/>
            <a:gdLst>
              <a:gd name="connsiteX0" fmla="*/ 3793236 w 10078116"/>
              <a:gd name="connsiteY0" fmla="*/ 6858000 h 6858000"/>
              <a:gd name="connsiteX1" fmla="*/ 0 w 10078116"/>
              <a:gd name="connsiteY1" fmla="*/ 0 h 6858000"/>
              <a:gd name="connsiteX2" fmla="*/ 10078116 w 10078116"/>
              <a:gd name="connsiteY2" fmla="*/ 0 h 6858000"/>
              <a:gd name="connsiteX3" fmla="*/ 10078116 w 1007811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0078116" h="6858000">
                <a:moveTo>
                  <a:pt x="3793236" y="6858000"/>
                </a:moveTo>
                <a:lnTo>
                  <a:pt x="0" y="0"/>
                </a:lnTo>
                <a:lnTo>
                  <a:pt x="10078116" y="0"/>
                </a:lnTo>
                <a:lnTo>
                  <a:pt x="10078116" y="6858000"/>
                </a:lnTo>
                <a:close/>
              </a:path>
            </a:pathLst>
          </a:custGeom>
          <a:solidFill>
            <a:schemeClr val="accent1"/>
          </a:solidFill>
          <a:ln w="9525"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6E3987A5-99A6-4B33-BAAF-53159635382E}"/>
              </a:ext>
            </a:extLst>
          </p:cNvPr>
          <p:cNvSpPr>
            <a:spLocks noGrp="1"/>
          </p:cNvSpPr>
          <p:nvPr>
            <p:ph type="title" hasCustomPrompt="1"/>
          </p:nvPr>
        </p:nvSpPr>
        <p:spPr>
          <a:xfrm>
            <a:off x="838200" y="5509419"/>
            <a:ext cx="4082142" cy="585788"/>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TITLE</a:t>
            </a:r>
          </a:p>
        </p:txBody>
      </p:sp>
      <p:sp>
        <p:nvSpPr>
          <p:cNvPr id="16" name="Text Placeholder 15">
            <a:extLst>
              <a:ext uri="{FF2B5EF4-FFF2-40B4-BE49-F238E27FC236}">
                <a16:creationId xmlns:a16="http://schemas.microsoft.com/office/drawing/2014/main" id="{3BABF6CA-407C-4BF0-8234-1321A676E756}"/>
              </a:ext>
            </a:extLst>
          </p:cNvPr>
          <p:cNvSpPr>
            <a:spLocks noGrp="1"/>
          </p:cNvSpPr>
          <p:nvPr>
            <p:ph type="body" sz="quarter" idx="13"/>
          </p:nvPr>
        </p:nvSpPr>
        <p:spPr>
          <a:xfrm>
            <a:off x="166074" y="1507772"/>
            <a:ext cx="2141764" cy="514350"/>
          </a:xfrm>
        </p:spPr>
        <p:txBody>
          <a:bodyPr anchor="ctr">
            <a:normAutofit/>
          </a:bodyPr>
          <a:lstStyle>
            <a:lvl1pPr marL="0" indent="0" algn="r">
              <a:buNone/>
              <a:defRPr sz="2000"/>
            </a:lvl1pPr>
          </a:lstStyle>
          <a:p>
            <a:pPr lvl="0"/>
            <a:r>
              <a:rPr lang="en-US"/>
              <a:t>Click to edit Master text styles</a:t>
            </a:r>
          </a:p>
        </p:txBody>
      </p:sp>
      <p:sp>
        <p:nvSpPr>
          <p:cNvPr id="17" name="Text Placeholder 15">
            <a:extLst>
              <a:ext uri="{FF2B5EF4-FFF2-40B4-BE49-F238E27FC236}">
                <a16:creationId xmlns:a16="http://schemas.microsoft.com/office/drawing/2014/main" id="{76D8129B-5B68-421C-968C-3663C86EFC7C}"/>
              </a:ext>
            </a:extLst>
          </p:cNvPr>
          <p:cNvSpPr>
            <a:spLocks noGrp="1"/>
          </p:cNvSpPr>
          <p:nvPr>
            <p:ph type="body" sz="quarter" idx="14"/>
          </p:nvPr>
        </p:nvSpPr>
        <p:spPr>
          <a:xfrm>
            <a:off x="732131" y="2584097"/>
            <a:ext cx="2141764" cy="514350"/>
          </a:xfrm>
        </p:spPr>
        <p:txBody>
          <a:bodyPr anchor="ctr">
            <a:normAutofit/>
          </a:bodyPr>
          <a:lstStyle>
            <a:lvl1pPr marL="0" indent="0" algn="r">
              <a:buNone/>
              <a:defRPr sz="2000"/>
            </a:lvl1pPr>
          </a:lstStyle>
          <a:p>
            <a:pPr lvl="0"/>
            <a:r>
              <a:rPr lang="en-US"/>
              <a:t>Click to edit Master text styles</a:t>
            </a:r>
          </a:p>
        </p:txBody>
      </p:sp>
      <p:sp>
        <p:nvSpPr>
          <p:cNvPr id="18" name="Text Placeholder 15">
            <a:extLst>
              <a:ext uri="{FF2B5EF4-FFF2-40B4-BE49-F238E27FC236}">
                <a16:creationId xmlns:a16="http://schemas.microsoft.com/office/drawing/2014/main" id="{6C741DCA-8EBD-44F5-9D38-E938A628ADCD}"/>
              </a:ext>
            </a:extLst>
          </p:cNvPr>
          <p:cNvSpPr>
            <a:spLocks noGrp="1"/>
          </p:cNvSpPr>
          <p:nvPr>
            <p:ph type="body" sz="quarter" idx="15"/>
          </p:nvPr>
        </p:nvSpPr>
        <p:spPr>
          <a:xfrm>
            <a:off x="1338556" y="3660422"/>
            <a:ext cx="2141764" cy="514350"/>
          </a:xfrm>
        </p:spPr>
        <p:txBody>
          <a:bodyPr anchor="ctr">
            <a:normAutofit/>
          </a:bodyPr>
          <a:lstStyle>
            <a:lvl1pPr marL="0" indent="0" algn="r">
              <a:buNone/>
              <a:defRPr sz="2000"/>
            </a:lvl1pPr>
          </a:lstStyle>
          <a:p>
            <a:pPr lvl="0"/>
            <a:r>
              <a:rPr lang="en-US"/>
              <a:t>Click to edit Master text styles</a:t>
            </a:r>
          </a:p>
        </p:txBody>
      </p:sp>
      <p:sp>
        <p:nvSpPr>
          <p:cNvPr id="19" name="Text Placeholder 15">
            <a:extLst>
              <a:ext uri="{FF2B5EF4-FFF2-40B4-BE49-F238E27FC236}">
                <a16:creationId xmlns:a16="http://schemas.microsoft.com/office/drawing/2014/main" id="{5C43C6B1-A1BD-4A90-8B4B-F361C1BEDD26}"/>
              </a:ext>
            </a:extLst>
          </p:cNvPr>
          <p:cNvSpPr>
            <a:spLocks noGrp="1"/>
          </p:cNvSpPr>
          <p:nvPr>
            <p:ph type="body" sz="quarter" idx="16"/>
          </p:nvPr>
        </p:nvSpPr>
        <p:spPr>
          <a:xfrm>
            <a:off x="1922756" y="4736748"/>
            <a:ext cx="2141764" cy="514350"/>
          </a:xfrm>
        </p:spPr>
        <p:txBody>
          <a:bodyPr anchor="ctr">
            <a:normAutofit/>
          </a:bodyPr>
          <a:lstStyle>
            <a:lvl1pPr marL="0" indent="0" algn="r">
              <a:buNone/>
              <a:defRPr sz="2000"/>
            </a:lvl1pPr>
          </a:lstStyle>
          <a:p>
            <a:pPr lvl="0"/>
            <a:r>
              <a:rPr lang="en-US"/>
              <a:t>Click to edit Master text styles</a:t>
            </a:r>
          </a:p>
        </p:txBody>
      </p:sp>
      <p:sp>
        <p:nvSpPr>
          <p:cNvPr id="34" name="Text Placeholder 15">
            <a:extLst>
              <a:ext uri="{FF2B5EF4-FFF2-40B4-BE49-F238E27FC236}">
                <a16:creationId xmlns:a16="http://schemas.microsoft.com/office/drawing/2014/main" id="{0C66E1BD-33F0-4B94-BF94-CD4698F85C3D}"/>
              </a:ext>
            </a:extLst>
          </p:cNvPr>
          <p:cNvSpPr>
            <a:spLocks noGrp="1"/>
          </p:cNvSpPr>
          <p:nvPr>
            <p:ph type="body" sz="quarter" idx="17" hasCustomPrompt="1"/>
          </p:nvPr>
        </p:nvSpPr>
        <p:spPr>
          <a:xfrm>
            <a:off x="4401536" y="1613528"/>
            <a:ext cx="5102680" cy="1010842"/>
          </a:xfrm>
        </p:spPr>
        <p:txBody>
          <a:bodyPr anchor="t">
            <a:normAutofit/>
          </a:bodyPr>
          <a:lstStyle>
            <a:lvl1pPr marL="0" indent="0" algn="l">
              <a:lnSpc>
                <a:spcPct val="100000"/>
              </a:lnSpc>
              <a:buNone/>
              <a:defRPr sz="1400" spc="50" baseline="0"/>
            </a:lvl1pPr>
          </a:lstStyle>
          <a:p>
            <a:pPr lvl="0"/>
            <a:r>
              <a:rPr lang="en-US" dirty="0"/>
              <a:t>Click to edit master text style</a:t>
            </a:r>
          </a:p>
        </p:txBody>
      </p:sp>
      <p:sp>
        <p:nvSpPr>
          <p:cNvPr id="35" name="Text Placeholder 15">
            <a:extLst>
              <a:ext uri="{FF2B5EF4-FFF2-40B4-BE49-F238E27FC236}">
                <a16:creationId xmlns:a16="http://schemas.microsoft.com/office/drawing/2014/main" id="{2D4661B1-6559-407A-9AEC-A46A0570AE8F}"/>
              </a:ext>
            </a:extLst>
          </p:cNvPr>
          <p:cNvSpPr>
            <a:spLocks noGrp="1"/>
          </p:cNvSpPr>
          <p:nvPr>
            <p:ph type="body" sz="quarter" idx="18" hasCustomPrompt="1"/>
          </p:nvPr>
        </p:nvSpPr>
        <p:spPr>
          <a:xfrm>
            <a:off x="4986029" y="268256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6" name="Text Placeholder 15">
            <a:extLst>
              <a:ext uri="{FF2B5EF4-FFF2-40B4-BE49-F238E27FC236}">
                <a16:creationId xmlns:a16="http://schemas.microsoft.com/office/drawing/2014/main" id="{DCC983F7-6A25-42C0-811C-EA32138C5B80}"/>
              </a:ext>
            </a:extLst>
          </p:cNvPr>
          <p:cNvSpPr>
            <a:spLocks noGrp="1"/>
          </p:cNvSpPr>
          <p:nvPr>
            <p:ph type="body" sz="quarter" idx="19" hasCustomPrompt="1"/>
          </p:nvPr>
        </p:nvSpPr>
        <p:spPr>
          <a:xfrm>
            <a:off x="5576938" y="3755394"/>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37" name="Text Placeholder 15">
            <a:extLst>
              <a:ext uri="{FF2B5EF4-FFF2-40B4-BE49-F238E27FC236}">
                <a16:creationId xmlns:a16="http://schemas.microsoft.com/office/drawing/2014/main" id="{E83DA0EB-27DD-416A-8DA5-4AFDC8587E5C}"/>
              </a:ext>
            </a:extLst>
          </p:cNvPr>
          <p:cNvSpPr>
            <a:spLocks noGrp="1"/>
          </p:cNvSpPr>
          <p:nvPr>
            <p:ph type="body" sz="quarter" idx="20" hasCustomPrompt="1"/>
          </p:nvPr>
        </p:nvSpPr>
        <p:spPr>
          <a:xfrm>
            <a:off x="6175280" y="4824430"/>
            <a:ext cx="5102680" cy="1010842"/>
          </a:xfrm>
        </p:spPr>
        <p:txBody>
          <a:bodyPr anchor="t">
            <a:normAutofit/>
          </a:bodyPr>
          <a:lstStyle>
            <a:lvl1pPr marL="0" indent="0" algn="l">
              <a:lnSpc>
                <a:spcPct val="100000"/>
              </a:lnSpc>
              <a:buNone/>
              <a:defRPr sz="1400" spc="50" baseline="0"/>
            </a:lvl1pPr>
          </a:lstStyle>
          <a:p>
            <a:pPr lvl="0"/>
            <a:r>
              <a:rPr lang="en-US"/>
              <a:t>Click to edit master text style</a:t>
            </a:r>
          </a:p>
        </p:txBody>
      </p:sp>
      <p:sp>
        <p:nvSpPr>
          <p:cNvPr id="5" name="Date Placeholder 4">
            <a:extLst>
              <a:ext uri="{FF2B5EF4-FFF2-40B4-BE49-F238E27FC236}">
                <a16:creationId xmlns:a16="http://schemas.microsoft.com/office/drawing/2014/main" id="{874DC36F-5D3E-439D-80B5-32633FC34434}"/>
              </a:ext>
            </a:extLst>
          </p:cNvPr>
          <p:cNvSpPr>
            <a:spLocks noGrp="1"/>
          </p:cNvSpPr>
          <p:nvPr>
            <p:ph type="dt" sz="half" idx="10"/>
          </p:nvPr>
        </p:nvSpPr>
        <p:spPr/>
        <p:txBody>
          <a:bodyPr/>
          <a:lstStyle>
            <a:lvl1pPr>
              <a:defRPr sz="900">
                <a:solidFill>
                  <a:srgbClr val="898989"/>
                </a:solidFill>
              </a:defRPr>
            </a:lvl1pPr>
          </a:lstStyle>
          <a:p>
            <a:r>
              <a:rPr lang="en-US" dirty="0"/>
              <a:t>20XX</a:t>
            </a:r>
          </a:p>
        </p:txBody>
      </p:sp>
      <p:sp>
        <p:nvSpPr>
          <p:cNvPr id="6" name="Footer Placeholder 5">
            <a:extLst>
              <a:ext uri="{FF2B5EF4-FFF2-40B4-BE49-F238E27FC236}">
                <a16:creationId xmlns:a16="http://schemas.microsoft.com/office/drawing/2014/main" id="{6C710A8A-CEC9-4787-A745-C28DD965F7DD}"/>
              </a:ext>
            </a:extLst>
          </p:cNvPr>
          <p:cNvSpPr>
            <a:spLocks noGrp="1"/>
          </p:cNvSpPr>
          <p:nvPr>
            <p:ph type="ftr" sz="quarter" idx="11"/>
          </p:nvPr>
        </p:nvSpPr>
        <p:spPr>
          <a:xfrm>
            <a:off x="6749143" y="6356350"/>
            <a:ext cx="3775981" cy="365125"/>
          </a:xfrm>
        </p:spPr>
        <p:txBody>
          <a:bodyPr/>
          <a:lstStyle>
            <a:lvl1pPr>
              <a:defRPr sz="900"/>
            </a:lvl1pPr>
          </a:lstStyle>
          <a:p>
            <a:r>
              <a:rPr lang="en-US" dirty="0"/>
              <a:t>PRESENTATION TITLE</a:t>
            </a:r>
          </a:p>
        </p:txBody>
      </p:sp>
      <p:sp>
        <p:nvSpPr>
          <p:cNvPr id="7" name="Slide Number Placeholder 6">
            <a:extLst>
              <a:ext uri="{FF2B5EF4-FFF2-40B4-BE49-F238E27FC236}">
                <a16:creationId xmlns:a16="http://schemas.microsoft.com/office/drawing/2014/main" id="{4162BD04-8F01-472A-9456-4702A2218BB5}"/>
              </a:ext>
            </a:extLst>
          </p:cNvPr>
          <p:cNvSpPr>
            <a:spLocks noGrp="1"/>
          </p:cNvSpPr>
          <p:nvPr>
            <p:ph type="sldNum" sz="quarter" idx="12"/>
          </p:nvPr>
        </p:nvSpPr>
        <p:spPr>
          <a:xfrm>
            <a:off x="10810874" y="6356350"/>
            <a:ext cx="542925" cy="365125"/>
          </a:xfrm>
        </p:spPr>
        <p:txBody>
          <a:bodyPr/>
          <a:lstStyle>
            <a:lvl1pPr>
              <a:defRPr sz="900"/>
            </a:lvl1pPr>
          </a:lstStyle>
          <a:p>
            <a:fld id="{A49DFD55-3C28-40EF-9E31-A92D2E4017FF}" type="slidenum">
              <a:rPr lang="en-US" smtClean="0"/>
              <a:pPr/>
              <a:t>‹#›</a:t>
            </a:fld>
            <a:endParaRPr lang="en-US" dirty="0"/>
          </a:p>
        </p:txBody>
      </p:sp>
      <p:cxnSp>
        <p:nvCxnSpPr>
          <p:cNvPr id="3" name="Straight Connector 2">
            <a:extLst>
              <a:ext uri="{FF2B5EF4-FFF2-40B4-BE49-F238E27FC236}">
                <a16:creationId xmlns:a16="http://schemas.microsoft.com/office/drawing/2014/main" id="{D3795F91-C721-4363-956D-756673AE7957}"/>
              </a:ext>
              <a:ext uri="{C183D7F6-B498-43B3-948B-1728B52AA6E4}">
                <adec:decorative xmlns:adec="http://schemas.microsoft.com/office/drawing/2017/decorative" val="1"/>
              </a:ext>
            </a:extLst>
          </p:cNvPr>
          <p:cNvCxnSpPr>
            <a:cxnSpLocks/>
          </p:cNvCxnSpPr>
          <p:nvPr userDrawn="1"/>
        </p:nvCxnSpPr>
        <p:spPr>
          <a:xfrm>
            <a:off x="4353515" y="502393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4" name="Straight Connector 3">
            <a:extLst>
              <a:ext uri="{FF2B5EF4-FFF2-40B4-BE49-F238E27FC236}">
                <a16:creationId xmlns:a16="http://schemas.microsoft.com/office/drawing/2014/main" id="{8AC14461-E27D-413D-B31A-47B74646AF25}"/>
              </a:ext>
              <a:ext uri="{C183D7F6-B498-43B3-948B-1728B52AA6E4}">
                <adec:decorative xmlns:adec="http://schemas.microsoft.com/office/drawing/2017/decorative" val="1"/>
              </a:ext>
            </a:extLst>
          </p:cNvPr>
          <p:cNvCxnSpPr>
            <a:cxnSpLocks/>
          </p:cNvCxnSpPr>
          <p:nvPr userDrawn="1"/>
        </p:nvCxnSpPr>
        <p:spPr>
          <a:xfrm>
            <a:off x="3759917" y="3948451"/>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4D6AEA4C-7710-4829-BA87-8DD77F15932C}"/>
              </a:ext>
              <a:ext uri="{C183D7F6-B498-43B3-948B-1728B52AA6E4}">
                <adec:decorative xmlns:adec="http://schemas.microsoft.com/office/drawing/2017/decorative" val="1"/>
              </a:ext>
            </a:extLst>
          </p:cNvPr>
          <p:cNvCxnSpPr>
            <a:cxnSpLocks/>
          </p:cNvCxnSpPr>
          <p:nvPr userDrawn="1"/>
        </p:nvCxnSpPr>
        <p:spPr>
          <a:xfrm>
            <a:off x="3173453" y="2872686"/>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cxnSp>
        <p:nvCxnSpPr>
          <p:cNvPr id="9" name="Straight Connector 8">
            <a:extLst>
              <a:ext uri="{FF2B5EF4-FFF2-40B4-BE49-F238E27FC236}">
                <a16:creationId xmlns:a16="http://schemas.microsoft.com/office/drawing/2014/main" id="{E9BD473E-6203-491C-87AC-54AC0AB23333}"/>
              </a:ext>
              <a:ext uri="{C183D7F6-B498-43B3-948B-1728B52AA6E4}">
                <adec:decorative xmlns:adec="http://schemas.microsoft.com/office/drawing/2017/decorative" val="1"/>
              </a:ext>
            </a:extLst>
          </p:cNvPr>
          <p:cNvCxnSpPr>
            <a:cxnSpLocks/>
          </p:cNvCxnSpPr>
          <p:nvPr userDrawn="1"/>
        </p:nvCxnSpPr>
        <p:spPr>
          <a:xfrm>
            <a:off x="2586263" y="1796083"/>
            <a:ext cx="1513211" cy="0"/>
          </a:xfrm>
          <a:prstGeom prst="line">
            <a:avLst/>
          </a:prstGeom>
          <a:ln w="6350">
            <a:solidFill>
              <a:schemeClr val="tx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1652594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Two Content">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2933700" y="892177"/>
            <a:ext cx="8421688" cy="1325563"/>
          </a:xfrm>
        </p:spPr>
        <p:txBody>
          <a:bodyPr>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2933700" y="2776936"/>
            <a:ext cx="3924300"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2933700" y="3834606"/>
            <a:ext cx="3924300"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7410173" y="2776936"/>
            <a:ext cx="3943627"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7410173" y="3834606"/>
            <a:ext cx="3943627"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pic>
        <p:nvPicPr>
          <p:cNvPr id="11" name="Graphic 10">
            <a:extLst>
              <a:ext uri="{FF2B5EF4-FFF2-40B4-BE49-F238E27FC236}">
                <a16:creationId xmlns:a16="http://schemas.microsoft.com/office/drawing/2014/main" id="{EE24E1DB-1F20-4C28-8069-D9219D1F8BBD}"/>
              </a:ext>
            </a:extLst>
          </p:cNvPr>
          <p:cNvPicPr>
            <a:picLocks noChangeAspect="1"/>
          </p:cNvPicPr>
          <p:nvPr userDrawn="1"/>
        </p:nvPicPr>
        <p:blipFill rotWithShape="1">
          <a:blip r:embed="rId2">
            <a:extLst>
              <a:ext uri="{96DAC541-7B7A-43D3-8B79-37D633B846F1}">
                <asvg:svgBlip xmlns:asvg="http://schemas.microsoft.com/office/drawing/2016/SVG/main" r:embed="rId3"/>
              </a:ext>
            </a:extLst>
          </a:blip>
          <a:srcRect l="39434" t="20278" b="22673"/>
          <a:stretch/>
        </p:blipFill>
        <p:spPr>
          <a:xfrm>
            <a:off x="25785" y="0"/>
            <a:ext cx="4368030" cy="3912394"/>
          </a:xfrm>
          <a:prstGeom prst="rect">
            <a:avLst/>
          </a:prstGeom>
        </p:spPr>
      </p:pic>
    </p:spTree>
    <p:extLst>
      <p:ext uri="{BB962C8B-B14F-4D97-AF65-F5344CB8AC3E}">
        <p14:creationId xmlns:p14="http://schemas.microsoft.com/office/powerpoint/2010/main" val="24324519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Content">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CF3B5C-31C4-46BA-9FAD-72DF917A84DA}"/>
              </a:ext>
            </a:extLst>
          </p:cNvPr>
          <p:cNvSpPr>
            <a:spLocks noGrp="1"/>
          </p:cNvSpPr>
          <p:nvPr>
            <p:ph type="title" hasCustomPrompt="1"/>
          </p:nvPr>
        </p:nvSpPr>
        <p:spPr>
          <a:xfrm>
            <a:off x="1885156" y="892177"/>
            <a:ext cx="8421688" cy="1325563"/>
          </a:xfrm>
        </p:spPr>
        <p:txBody>
          <a:bodyPr>
            <a:normAutofit/>
          </a:bodyPr>
          <a:lstStyle>
            <a:lvl1pPr algn="ct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B659CD1F-9DFB-4048-9B9B-2BD7D4EC6400}"/>
              </a:ext>
            </a:extLst>
          </p:cNvPr>
          <p:cNvSpPr>
            <a:spLocks noGrp="1"/>
          </p:cNvSpPr>
          <p:nvPr>
            <p:ph type="body" idx="1" hasCustomPrompt="1"/>
          </p:nvPr>
        </p:nvSpPr>
        <p:spPr>
          <a:xfrm>
            <a:off x="1243104"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4" name="Content Placeholder 3">
            <a:extLst>
              <a:ext uri="{FF2B5EF4-FFF2-40B4-BE49-F238E27FC236}">
                <a16:creationId xmlns:a16="http://schemas.microsoft.com/office/drawing/2014/main" id="{AC9B20CF-6B91-4562-B799-0ABDAEBC0D2A}"/>
              </a:ext>
            </a:extLst>
          </p:cNvPr>
          <p:cNvSpPr>
            <a:spLocks noGrp="1"/>
          </p:cNvSpPr>
          <p:nvPr>
            <p:ph sz="half" idx="2"/>
          </p:nvPr>
        </p:nvSpPr>
        <p:spPr>
          <a:xfrm>
            <a:off x="1243104"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74FC39-67F6-42EA-BCD1-F69AE2F0F22D}"/>
              </a:ext>
            </a:extLst>
          </p:cNvPr>
          <p:cNvSpPr>
            <a:spLocks noGrp="1"/>
          </p:cNvSpPr>
          <p:nvPr>
            <p:ph type="body" sz="quarter" idx="3" hasCustomPrompt="1"/>
          </p:nvPr>
        </p:nvSpPr>
        <p:spPr>
          <a:xfrm>
            <a:off x="4647665" y="2776936"/>
            <a:ext cx="2896671"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000"/>
              </a:spcBef>
              <a:buFont typeface="Arial" panose="020B0604020202020204" pitchFamily="34" charset="0"/>
              <a:buNone/>
            </a:pPr>
            <a:r>
              <a:rPr lang="en-US"/>
              <a:t>CLICK TO EDIT MASTER TEXT</a:t>
            </a:r>
          </a:p>
        </p:txBody>
      </p:sp>
      <p:sp>
        <p:nvSpPr>
          <p:cNvPr id="6" name="Content Placeholder 5">
            <a:extLst>
              <a:ext uri="{FF2B5EF4-FFF2-40B4-BE49-F238E27FC236}">
                <a16:creationId xmlns:a16="http://schemas.microsoft.com/office/drawing/2014/main" id="{B36EE64B-44BF-4634-97BC-5ED74C6DF280}"/>
              </a:ext>
            </a:extLst>
          </p:cNvPr>
          <p:cNvSpPr>
            <a:spLocks noGrp="1"/>
          </p:cNvSpPr>
          <p:nvPr>
            <p:ph sz="quarter" idx="4"/>
          </p:nvPr>
        </p:nvSpPr>
        <p:spPr>
          <a:xfrm>
            <a:off x="4647665" y="3834606"/>
            <a:ext cx="2896671"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2">
            <a:extLst>
              <a:ext uri="{FF2B5EF4-FFF2-40B4-BE49-F238E27FC236}">
                <a16:creationId xmlns:a16="http://schemas.microsoft.com/office/drawing/2014/main" id="{1F60A771-8BBC-4565-AB09-402DA7CB2780}"/>
              </a:ext>
            </a:extLst>
          </p:cNvPr>
          <p:cNvSpPr>
            <a:spLocks noGrp="1"/>
          </p:cNvSpPr>
          <p:nvPr>
            <p:ph type="body" idx="13" hasCustomPrompt="1"/>
          </p:nvPr>
        </p:nvSpPr>
        <p:spPr>
          <a:xfrm>
            <a:off x="8066421" y="2776936"/>
            <a:ext cx="2882475" cy="823912"/>
          </a:xfrm>
        </p:spPr>
        <p:txBody>
          <a:bodyPr anchor="b">
            <a:noAutofit/>
          </a:bodyPr>
          <a:lstStyle>
            <a:lvl1pPr marL="0" indent="0">
              <a:buNone/>
              <a:defRPr lang="en-US" sz="2000" kern="1200" spc="150" baseline="0" dirty="0" smtClean="0">
                <a:solidFill>
                  <a:schemeClr val="tx1"/>
                </a:solidFill>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a:t>
            </a:r>
          </a:p>
        </p:txBody>
      </p:sp>
      <p:sp>
        <p:nvSpPr>
          <p:cNvPr id="22" name="Content Placeholder 3">
            <a:extLst>
              <a:ext uri="{FF2B5EF4-FFF2-40B4-BE49-F238E27FC236}">
                <a16:creationId xmlns:a16="http://schemas.microsoft.com/office/drawing/2014/main" id="{C464A9BD-B815-4632-8F54-6EB70E48BAFF}"/>
              </a:ext>
            </a:extLst>
          </p:cNvPr>
          <p:cNvSpPr>
            <a:spLocks noGrp="1"/>
          </p:cNvSpPr>
          <p:nvPr>
            <p:ph sz="half" idx="14"/>
          </p:nvPr>
        </p:nvSpPr>
        <p:spPr>
          <a:xfrm>
            <a:off x="8066421" y="3834606"/>
            <a:ext cx="2882475" cy="1997867"/>
          </a:xfrm>
        </p:spPr>
        <p:txBody>
          <a:bodyPr>
            <a:normAutofit/>
          </a:bodyPr>
          <a:lstStyle>
            <a:lvl1pPr marL="0" indent="0">
              <a:lnSpc>
                <a:spcPct val="100000"/>
              </a:lnSpc>
              <a:buNone/>
              <a:defRPr sz="1400" spc="50" baseline="0"/>
            </a:lvl1pPr>
            <a:lvl2pPr marL="457200" indent="0">
              <a:lnSpc>
                <a:spcPct val="100000"/>
              </a:lnSpc>
              <a:buNone/>
              <a:defRPr sz="1400" spc="50" baseline="0"/>
            </a:lvl2pPr>
            <a:lvl3pPr marL="914400" indent="0">
              <a:lnSpc>
                <a:spcPct val="100000"/>
              </a:lnSpc>
              <a:buNone/>
              <a:defRPr sz="1400" spc="50" baseline="0"/>
            </a:lvl3pPr>
            <a:lvl4pPr marL="1371600" indent="0">
              <a:lnSpc>
                <a:spcPct val="100000"/>
              </a:lnSpc>
              <a:buNone/>
              <a:defRPr sz="1400" spc="50" baseline="0"/>
            </a:lvl4pPr>
            <a:lvl5pPr marL="1828800" indent="0">
              <a:lnSpc>
                <a:spcPct val="100000"/>
              </a:lnSpc>
              <a:buNone/>
              <a:defRPr sz="1400" spc="50" baseline="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55C16C-AA88-4BBF-8040-11ECFED618E0}"/>
              </a:ext>
            </a:extLst>
          </p:cNvPr>
          <p:cNvSpPr>
            <a:spLocks noGrp="1"/>
          </p:cNvSpPr>
          <p:nvPr>
            <p:ph type="dt" sz="half" idx="10"/>
          </p:nvPr>
        </p:nvSpPr>
        <p:spPr/>
        <p:txBody>
          <a:bodyPr/>
          <a:lstStyle>
            <a:lvl1pPr>
              <a:defRPr sz="900"/>
            </a:lvl1pPr>
          </a:lstStyle>
          <a:p>
            <a:r>
              <a:rPr lang="en-US" dirty="0"/>
              <a:t>20XX</a:t>
            </a:r>
          </a:p>
        </p:txBody>
      </p:sp>
      <p:sp>
        <p:nvSpPr>
          <p:cNvPr id="8" name="Footer Placeholder 7">
            <a:extLst>
              <a:ext uri="{FF2B5EF4-FFF2-40B4-BE49-F238E27FC236}">
                <a16:creationId xmlns:a16="http://schemas.microsoft.com/office/drawing/2014/main" id="{CBE560E3-F935-488F-8F0E-191D7B6B54B8}"/>
              </a:ext>
            </a:extLst>
          </p:cNvPr>
          <p:cNvSpPr>
            <a:spLocks noGrp="1"/>
          </p:cNvSpPr>
          <p:nvPr>
            <p:ph type="ftr" sz="quarter" idx="11"/>
          </p:nvPr>
        </p:nvSpPr>
        <p:spPr/>
        <p:txBody>
          <a:bodyPr/>
          <a:lstStyle>
            <a:lvl1pPr>
              <a:defRPr sz="900"/>
            </a:lvl1pPr>
          </a:lstStyle>
          <a:p>
            <a:r>
              <a:rPr lang="en-US" dirty="0"/>
              <a:t>PRESENTATION TITLE</a:t>
            </a:r>
          </a:p>
        </p:txBody>
      </p:sp>
      <p:sp>
        <p:nvSpPr>
          <p:cNvPr id="9" name="Slide Number Placeholder 8">
            <a:extLst>
              <a:ext uri="{FF2B5EF4-FFF2-40B4-BE49-F238E27FC236}">
                <a16:creationId xmlns:a16="http://schemas.microsoft.com/office/drawing/2014/main" id="{9B9CD8B2-CC23-467F-B0EE-2CC06D6308BD}"/>
              </a:ext>
            </a:extLst>
          </p:cNvPr>
          <p:cNvSpPr>
            <a:spLocks noGrp="1"/>
          </p:cNvSpPr>
          <p:nvPr>
            <p:ph type="sldNum" sz="quarter" idx="12"/>
          </p:nvPr>
        </p:nvSpPr>
        <p:spPr/>
        <p:txBody>
          <a:bodyPr/>
          <a:lstStyle>
            <a:lvl1pPr>
              <a:defRPr sz="900"/>
            </a:lvl1pPr>
          </a:lstStyle>
          <a:p>
            <a:fld id="{A49DFD55-3C28-40EF-9E31-A92D2E4017FF}" type="slidenum">
              <a:rPr lang="en-US" smtClean="0"/>
              <a:pPr/>
              <a:t>‹#›</a:t>
            </a:fld>
            <a:endParaRPr lang="en-US" dirty="0"/>
          </a:p>
        </p:txBody>
      </p:sp>
      <p:grpSp>
        <p:nvGrpSpPr>
          <p:cNvPr id="10" name="Group 9">
            <a:extLst>
              <a:ext uri="{FF2B5EF4-FFF2-40B4-BE49-F238E27FC236}">
                <a16:creationId xmlns:a16="http://schemas.microsoft.com/office/drawing/2014/main" id="{B2368EF4-1233-48C7-8DB5-75844BFCD594}"/>
              </a:ext>
              <a:ext uri="{C183D7F6-B498-43B3-948B-1728B52AA6E4}">
                <adec:decorative xmlns:adec="http://schemas.microsoft.com/office/drawing/2017/decorative" val="1"/>
              </a:ext>
            </a:extLst>
          </p:cNvPr>
          <p:cNvGrpSpPr/>
          <p:nvPr userDrawn="1"/>
        </p:nvGrpSpPr>
        <p:grpSpPr>
          <a:xfrm>
            <a:off x="0" y="0"/>
            <a:ext cx="2238376" cy="3105150"/>
            <a:chOff x="0" y="0"/>
            <a:chExt cx="2238376" cy="3105150"/>
          </a:xfrm>
        </p:grpSpPr>
        <p:cxnSp>
          <p:nvCxnSpPr>
            <p:cNvPr id="16" name="Straight Connector 15">
              <a:extLst>
                <a:ext uri="{FF2B5EF4-FFF2-40B4-BE49-F238E27FC236}">
                  <a16:creationId xmlns:a16="http://schemas.microsoft.com/office/drawing/2014/main" id="{463D7850-C2A6-43CE-BBE4-8E81A0A593BF}"/>
                </a:ext>
              </a:extLst>
            </p:cNvPr>
            <p:cNvCxnSpPr>
              <a:cxnSpLocks/>
            </p:cNvCxnSpPr>
            <p:nvPr userDrawn="1"/>
          </p:nvCxnSpPr>
          <p:spPr>
            <a:xfrm flipH="1">
              <a:off x="0" y="0"/>
              <a:ext cx="1238250" cy="310515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EBAD3E03-2E3B-440C-9105-6F9D33006D66}"/>
                </a:ext>
              </a:extLst>
            </p:cNvPr>
            <p:cNvCxnSpPr>
              <a:cxnSpLocks/>
            </p:cNvCxnSpPr>
            <p:nvPr userDrawn="1"/>
          </p:nvCxnSpPr>
          <p:spPr>
            <a:xfrm flipH="1">
              <a:off x="0" y="0"/>
              <a:ext cx="2238376" cy="24765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18896713"/>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ummar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3821F-4537-4AE7-8829-C2E3AE60F6E1}"/>
              </a:ext>
            </a:extLst>
          </p:cNvPr>
          <p:cNvSpPr>
            <a:spLocks noGrp="1"/>
          </p:cNvSpPr>
          <p:nvPr>
            <p:ph type="title" hasCustomPrompt="1"/>
          </p:nvPr>
        </p:nvSpPr>
        <p:spPr>
          <a:xfrm>
            <a:off x="5476875" y="1671639"/>
            <a:ext cx="5111750" cy="1204912"/>
          </a:xfrm>
        </p:spPr>
        <p:txBody>
          <a:bodyPr anchor="b">
            <a:normAutofit/>
          </a:bodyPr>
          <a:lstStyle>
            <a:lvl1pPr>
              <a:defRPr lang="en-US" sz="2800" kern="1200" spc="150" baseline="0" dirty="0">
                <a:solidFill>
                  <a:schemeClr val="tx1"/>
                </a:solidFill>
                <a:latin typeface="+mj-lt"/>
                <a:ea typeface="+mj-ea"/>
                <a:cs typeface="+mj-cs"/>
              </a:defRPr>
            </a:lvl1pPr>
          </a:lstStyle>
          <a:p>
            <a:r>
              <a:rPr lang="en-US"/>
              <a:t>CLICK TO EDIT MASTER TITLE STYLE</a:t>
            </a:r>
          </a:p>
        </p:txBody>
      </p:sp>
      <p:sp>
        <p:nvSpPr>
          <p:cNvPr id="3" name="Text Placeholder 2">
            <a:extLst>
              <a:ext uri="{FF2B5EF4-FFF2-40B4-BE49-F238E27FC236}">
                <a16:creationId xmlns:a16="http://schemas.microsoft.com/office/drawing/2014/main" id="{92FD4279-EA62-4397-878A-73F4948DB176}"/>
              </a:ext>
            </a:extLst>
          </p:cNvPr>
          <p:cNvSpPr>
            <a:spLocks noGrp="1"/>
          </p:cNvSpPr>
          <p:nvPr>
            <p:ph type="body" idx="1"/>
          </p:nvPr>
        </p:nvSpPr>
        <p:spPr>
          <a:xfrm>
            <a:off x="5476875" y="3660774"/>
            <a:ext cx="5111750" cy="1525588"/>
          </a:xfrm>
        </p:spPr>
        <p:txBody>
          <a:bodyPr>
            <a:normAutofit/>
          </a:bodyPr>
          <a:lstStyle>
            <a:lvl1pPr marL="0" indent="0">
              <a:lnSpc>
                <a:spcPct val="100000"/>
              </a:lnSpc>
              <a:buNone/>
              <a:defRPr sz="1400" spc="50"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grpSp>
        <p:nvGrpSpPr>
          <p:cNvPr id="4" name="Group 3">
            <a:extLst>
              <a:ext uri="{FF2B5EF4-FFF2-40B4-BE49-F238E27FC236}">
                <a16:creationId xmlns:a16="http://schemas.microsoft.com/office/drawing/2014/main" id="{D74AA03A-263D-4B5F-B05B-7D6923A9A4D3}"/>
              </a:ext>
            </a:extLst>
          </p:cNvPr>
          <p:cNvGrpSpPr/>
          <p:nvPr userDrawn="1"/>
        </p:nvGrpSpPr>
        <p:grpSpPr>
          <a:xfrm>
            <a:off x="0" y="0"/>
            <a:ext cx="4762501" cy="5186363"/>
            <a:chOff x="0" y="0"/>
            <a:chExt cx="4762501" cy="5186363"/>
          </a:xfrm>
        </p:grpSpPr>
        <p:cxnSp>
          <p:nvCxnSpPr>
            <p:cNvPr id="23" name="Straight Connector 22">
              <a:extLst>
                <a:ext uri="{FF2B5EF4-FFF2-40B4-BE49-F238E27FC236}">
                  <a16:creationId xmlns:a16="http://schemas.microsoft.com/office/drawing/2014/main" id="{D87F08D6-2CA7-4A5A-BE34-07113DCA535D}"/>
                </a:ext>
              </a:extLst>
            </p:cNvPr>
            <p:cNvCxnSpPr>
              <a:cxnSpLocks/>
            </p:cNvCxnSpPr>
            <p:nvPr userDrawn="1"/>
          </p:nvCxnSpPr>
          <p:spPr>
            <a:xfrm flipH="1" flipV="1">
              <a:off x="0" y="876300"/>
              <a:ext cx="4762500" cy="162877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768C87F-B9C3-4DFF-8454-F3F52CE4346B}"/>
                </a:ext>
              </a:extLst>
            </p:cNvPr>
            <p:cNvCxnSpPr>
              <a:cxnSpLocks/>
            </p:cNvCxnSpPr>
            <p:nvPr userDrawn="1"/>
          </p:nvCxnSpPr>
          <p:spPr>
            <a:xfrm flipH="1" flipV="1">
              <a:off x="2638425" y="0"/>
              <a:ext cx="2124076" cy="51863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1" name="Date Placeholder 6">
            <a:extLst>
              <a:ext uri="{FF2B5EF4-FFF2-40B4-BE49-F238E27FC236}">
                <a16:creationId xmlns:a16="http://schemas.microsoft.com/office/drawing/2014/main" id="{71F34533-9677-48AF-9374-976825F4BB7E}"/>
              </a:ext>
            </a:extLst>
          </p:cNvPr>
          <p:cNvSpPr>
            <a:spLocks noGrp="1"/>
          </p:cNvSpPr>
          <p:nvPr>
            <p:ph type="dt" sz="half" idx="10"/>
          </p:nvPr>
        </p:nvSpPr>
        <p:spPr>
          <a:xfrm>
            <a:off x="838200" y="6356350"/>
            <a:ext cx="2743200" cy="365125"/>
          </a:xfrm>
        </p:spPr>
        <p:txBody>
          <a:bodyPr/>
          <a:lstStyle>
            <a:lvl1pPr>
              <a:defRPr sz="900"/>
            </a:lvl1pPr>
          </a:lstStyle>
          <a:p>
            <a:r>
              <a:rPr lang="en-US" dirty="0"/>
              <a:t>20XX</a:t>
            </a:r>
          </a:p>
        </p:txBody>
      </p:sp>
      <p:sp>
        <p:nvSpPr>
          <p:cNvPr id="22" name="Footer Placeholder 7">
            <a:extLst>
              <a:ext uri="{FF2B5EF4-FFF2-40B4-BE49-F238E27FC236}">
                <a16:creationId xmlns:a16="http://schemas.microsoft.com/office/drawing/2014/main" id="{4FAB8A26-B99E-4F96-8327-A932A14F2C03}"/>
              </a:ext>
            </a:extLst>
          </p:cNvPr>
          <p:cNvSpPr>
            <a:spLocks noGrp="1"/>
          </p:cNvSpPr>
          <p:nvPr>
            <p:ph type="ftr" sz="quarter" idx="11"/>
          </p:nvPr>
        </p:nvSpPr>
        <p:spPr>
          <a:xfrm>
            <a:off x="4038600" y="6356350"/>
            <a:ext cx="4114800" cy="365125"/>
          </a:xfrm>
        </p:spPr>
        <p:txBody>
          <a:bodyPr/>
          <a:lstStyle>
            <a:lvl1pPr>
              <a:defRPr sz="900"/>
            </a:lvl1pPr>
          </a:lstStyle>
          <a:p>
            <a:r>
              <a:rPr lang="en-US" dirty="0"/>
              <a:t>PRESENTATION TITLE</a:t>
            </a:r>
          </a:p>
        </p:txBody>
      </p:sp>
      <p:sp>
        <p:nvSpPr>
          <p:cNvPr id="24" name="Slide Number Placeholder 8">
            <a:extLst>
              <a:ext uri="{FF2B5EF4-FFF2-40B4-BE49-F238E27FC236}">
                <a16:creationId xmlns:a16="http://schemas.microsoft.com/office/drawing/2014/main" id="{EB0962D2-BCC3-48AB-A769-2A7327D29191}"/>
              </a:ext>
            </a:extLst>
          </p:cNvPr>
          <p:cNvSpPr>
            <a:spLocks noGrp="1"/>
          </p:cNvSpPr>
          <p:nvPr>
            <p:ph type="sldNum" sz="quarter" idx="12"/>
          </p:nvPr>
        </p:nvSpPr>
        <p:spPr>
          <a:xfrm>
            <a:off x="8610600" y="6356350"/>
            <a:ext cx="2743200"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917780591"/>
      </p:ext>
    </p:extLst>
  </p:cSld>
  <p:clrMapOvr>
    <a:masterClrMapping/>
  </p:clrMapOvr>
  <p:extLst>
    <p:ext uri="{DCECCB84-F9BA-43D5-87BE-67443E8EF086}">
      <p15:sldGuideLst xmlns:p15="http://schemas.microsoft.com/office/powerpoint/2012/main">
        <p15:guide id="1" pos="300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B3628-62D7-4A6D-A79F-34DE91DBA31E}"/>
              </a:ext>
            </a:extLst>
          </p:cNvPr>
          <p:cNvSpPr>
            <a:spLocks noGrp="1"/>
          </p:cNvSpPr>
          <p:nvPr>
            <p:ph type="ctrTitle" hasCustomPrompt="1"/>
          </p:nvPr>
        </p:nvSpPr>
        <p:spPr>
          <a:xfrm>
            <a:off x="4267200" y="1615736"/>
            <a:ext cx="4179570" cy="1524735"/>
          </a:xfrm>
        </p:spPr>
        <p:txBody>
          <a:bodyPr anchor="b">
            <a:noAutofit/>
          </a:bodyPr>
          <a:lstStyle>
            <a:lvl1pPr algn="l">
              <a:defRPr sz="3600" spc="150" baseline="0">
                <a:solidFill>
                  <a:schemeClr val="bg1"/>
                </a:solidFill>
              </a:defRPr>
            </a:lvl1pPr>
          </a:lstStyle>
          <a:p>
            <a:r>
              <a:rPr lang="en-US" dirty="0"/>
              <a:t>CLICK TO EDIT MASTER TITLE STYLE</a:t>
            </a:r>
          </a:p>
        </p:txBody>
      </p:sp>
      <p:sp>
        <p:nvSpPr>
          <p:cNvPr id="3" name="Subtitle 2">
            <a:extLst>
              <a:ext uri="{FF2B5EF4-FFF2-40B4-BE49-F238E27FC236}">
                <a16:creationId xmlns:a16="http://schemas.microsoft.com/office/drawing/2014/main" id="{55457758-A125-4CEA-A3D5-CBD010417BD2}"/>
              </a:ext>
            </a:extLst>
          </p:cNvPr>
          <p:cNvSpPr>
            <a:spLocks noGrp="1"/>
          </p:cNvSpPr>
          <p:nvPr>
            <p:ph type="subTitle" idx="1"/>
          </p:nvPr>
        </p:nvSpPr>
        <p:spPr>
          <a:xfrm>
            <a:off x="4267200" y="3238103"/>
            <a:ext cx="4179570" cy="1371997"/>
          </a:xfrm>
        </p:spPr>
        <p:txBody>
          <a:bodyPr>
            <a:normAutofit/>
          </a:bodyPr>
          <a:lstStyle>
            <a:lvl1pPr marL="0" indent="0" algn="l">
              <a:lnSpc>
                <a:spcPct val="150000"/>
              </a:lnSpc>
              <a:buNone/>
              <a:defRPr sz="1400" spc="50" baseline="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Graphic 5">
            <a:extLst>
              <a:ext uri="{FF2B5EF4-FFF2-40B4-BE49-F238E27FC236}">
                <a16:creationId xmlns:a16="http://schemas.microsoft.com/office/drawing/2014/main" id="{ED3361C9-310A-4255-A94E-B77588962DA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3176938" cy="6858000"/>
          </a:xfrm>
          <a:prstGeom prst="rect">
            <a:avLst/>
          </a:prstGeom>
        </p:spPr>
      </p:pic>
      <p:sp>
        <p:nvSpPr>
          <p:cNvPr id="9" name="Date Placeholder 6">
            <a:extLst>
              <a:ext uri="{FF2B5EF4-FFF2-40B4-BE49-F238E27FC236}">
                <a16:creationId xmlns:a16="http://schemas.microsoft.com/office/drawing/2014/main" id="{BF358517-D7B7-40D0-A9D0-B650C80898AC}"/>
              </a:ext>
            </a:extLst>
          </p:cNvPr>
          <p:cNvSpPr>
            <a:spLocks noGrp="1"/>
          </p:cNvSpPr>
          <p:nvPr>
            <p:ph type="dt" sz="half" idx="10"/>
          </p:nvPr>
        </p:nvSpPr>
        <p:spPr>
          <a:xfrm>
            <a:off x="4267200" y="6356350"/>
            <a:ext cx="1774371" cy="365125"/>
          </a:xfrm>
        </p:spPr>
        <p:txBody>
          <a:bodyPr/>
          <a:lstStyle>
            <a:lvl1pPr>
              <a:defRPr sz="900"/>
            </a:lvl1pPr>
          </a:lstStyle>
          <a:p>
            <a:r>
              <a:rPr lang="en-US" dirty="0"/>
              <a:t>20XX</a:t>
            </a:r>
          </a:p>
        </p:txBody>
      </p:sp>
      <p:sp>
        <p:nvSpPr>
          <p:cNvPr id="10" name="Footer Placeholder 7">
            <a:extLst>
              <a:ext uri="{FF2B5EF4-FFF2-40B4-BE49-F238E27FC236}">
                <a16:creationId xmlns:a16="http://schemas.microsoft.com/office/drawing/2014/main" id="{6026D44C-0B39-4DE1-A0FC-5615DDAAE3CE}"/>
              </a:ext>
            </a:extLst>
          </p:cNvPr>
          <p:cNvSpPr>
            <a:spLocks noGrp="1"/>
          </p:cNvSpPr>
          <p:nvPr>
            <p:ph type="ftr" sz="quarter" idx="11"/>
          </p:nvPr>
        </p:nvSpPr>
        <p:spPr>
          <a:xfrm>
            <a:off x="6479721" y="6356350"/>
            <a:ext cx="2661557" cy="365125"/>
          </a:xfrm>
        </p:spPr>
        <p:txBody>
          <a:bodyPr/>
          <a:lstStyle>
            <a:lvl1pPr>
              <a:defRPr sz="900"/>
            </a:lvl1pPr>
          </a:lstStyle>
          <a:p>
            <a:r>
              <a:rPr lang="en-US" dirty="0"/>
              <a:t>PRESENTATION TITLE</a:t>
            </a:r>
          </a:p>
        </p:txBody>
      </p:sp>
      <p:sp>
        <p:nvSpPr>
          <p:cNvPr id="11" name="Slide Number Placeholder 8">
            <a:extLst>
              <a:ext uri="{FF2B5EF4-FFF2-40B4-BE49-F238E27FC236}">
                <a16:creationId xmlns:a16="http://schemas.microsoft.com/office/drawing/2014/main" id="{0F8222B4-B618-42C4-8BDB-D2E4DF2F22C3}"/>
              </a:ext>
            </a:extLst>
          </p:cNvPr>
          <p:cNvSpPr>
            <a:spLocks noGrp="1"/>
          </p:cNvSpPr>
          <p:nvPr>
            <p:ph type="sldNum" sz="quarter" idx="12"/>
          </p:nvPr>
        </p:nvSpPr>
        <p:spPr>
          <a:xfrm>
            <a:off x="9579428" y="6356350"/>
            <a:ext cx="1774371" cy="365125"/>
          </a:xfrm>
        </p:spPr>
        <p:txBody>
          <a:bodyPr/>
          <a:lstStyle>
            <a:lvl1pPr>
              <a:defRPr sz="900"/>
            </a:lvl1pPr>
          </a:lstStyle>
          <a:p>
            <a:fld id="{A49DFD55-3C28-40EF-9E31-A92D2E4017FF}" type="slidenum">
              <a:rPr lang="en-US" smtClean="0"/>
              <a:pPr/>
              <a:t>‹#›</a:t>
            </a:fld>
            <a:endParaRPr lang="en-US" dirty="0"/>
          </a:p>
        </p:txBody>
      </p:sp>
    </p:spTree>
    <p:extLst>
      <p:ext uri="{BB962C8B-B14F-4D97-AF65-F5344CB8AC3E}">
        <p14:creationId xmlns:p14="http://schemas.microsoft.com/office/powerpoint/2010/main" val="12911404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C17E5-24ED-44BC-BA50-02EF903552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833D101-3AF0-4F06-90ED-B83615C36CE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AE9FDE-AF95-49F8-A927-35A23C9E65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a:t>20XX</a:t>
            </a:r>
          </a:p>
        </p:txBody>
      </p:sp>
      <p:sp>
        <p:nvSpPr>
          <p:cNvPr id="5" name="Footer Placeholder 4">
            <a:extLst>
              <a:ext uri="{FF2B5EF4-FFF2-40B4-BE49-F238E27FC236}">
                <a16:creationId xmlns:a16="http://schemas.microsoft.com/office/drawing/2014/main" id="{CC2E900D-8FF9-4E80-860D-89C2D3B4E4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1A66A0C-1415-46A3-A1FF-BE18C70873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9DFD55-3C28-40EF-9E31-A92D2E4017FF}" type="slidenum">
              <a:rPr lang="en-US" smtClean="0"/>
              <a:t>‹#›</a:t>
            </a:fld>
            <a:endParaRPr lang="en-US" dirty="0"/>
          </a:p>
        </p:txBody>
      </p:sp>
    </p:spTree>
    <p:extLst>
      <p:ext uri="{BB962C8B-B14F-4D97-AF65-F5344CB8AC3E}">
        <p14:creationId xmlns:p14="http://schemas.microsoft.com/office/powerpoint/2010/main" val="231906122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1" r:id="rId4"/>
    <p:sldLayoutId id="2147483666" r:id="rId5"/>
    <p:sldLayoutId id="2147483667" r:id="rId6"/>
    <p:sldLayoutId id="2147483654" r:id="rId7"/>
    <p:sldLayoutId id="2147483663" r:id="rId8"/>
    <p:sldLayoutId id="2147483662" r:id="rId9"/>
    <p:sldLayoutId id="2147483668" r:id="rId10"/>
    <p:sldLayoutId id="2147483652" r:id="rId11"/>
    <p:sldLayoutId id="2147483653" r:id="rId12"/>
    <p:sldLayoutId id="2147483660" r:id="rId13"/>
    <p:sldLayoutId id="2147483664" r:id="rId14"/>
    <p:sldLayoutId id="2147483665" r:id="rId15"/>
  </p:sldLayoutIdLst>
  <p:hf hdr="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3.xml"/><Relationship Id="rId4" Type="http://schemas.openxmlformats.org/officeDocument/2006/relationships/image" Target="../media/image19.png"/></Relationships>
</file>

<file path=ppt/slides/_rels/slide2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2445783" y="93915"/>
            <a:ext cx="7502525" cy="749300"/>
          </a:xfrm>
        </p:spPr>
        <p:txBody>
          <a:bodyPr>
            <a:noAutofit/>
          </a:bodyPr>
          <a:lstStyle/>
          <a:p>
            <a:r>
              <a:rPr lang="en-US" sz="4800" dirty="0"/>
              <a:t>MEMBERS QUESTIONS</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pic>
        <p:nvPicPr>
          <p:cNvPr id="3" name="Picture 2"/>
          <p:cNvPicPr>
            <a:picLocks noChangeAspect="1"/>
          </p:cNvPicPr>
          <p:nvPr/>
        </p:nvPicPr>
        <p:blipFill>
          <a:blip r:embed="rId3"/>
          <a:stretch>
            <a:fillRect/>
          </a:stretch>
        </p:blipFill>
        <p:spPr>
          <a:xfrm>
            <a:off x="36257" y="843215"/>
            <a:ext cx="3390900" cy="6032500"/>
          </a:xfrm>
          <a:prstGeom prst="rect">
            <a:avLst/>
          </a:prstGeom>
        </p:spPr>
      </p:pic>
      <p:sp>
        <p:nvSpPr>
          <p:cNvPr id="8" name="TextBox 7"/>
          <p:cNvSpPr txBox="1"/>
          <p:nvPr/>
        </p:nvSpPr>
        <p:spPr>
          <a:xfrm>
            <a:off x="4147732" y="2009740"/>
            <a:ext cx="254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arial"/>
              </a:rPr>
              <a:t>Go to</a:t>
            </a:r>
          </a:p>
        </p:txBody>
      </p:sp>
      <p:sp>
        <p:nvSpPr>
          <p:cNvPr id="9" name="TextBox 8"/>
          <p:cNvSpPr txBox="1"/>
          <p:nvPr/>
        </p:nvSpPr>
        <p:spPr>
          <a:xfrm>
            <a:off x="4147732" y="2492340"/>
            <a:ext cx="5080000" cy="615553"/>
          </a:xfrm>
          <a:prstGeom prst="rect">
            <a:avLst/>
          </a:prstGeom>
          <a:noFill/>
        </p:spPr>
        <p:txBody>
          <a:bodyPr lIns="121920" tIns="60960" rIns="121920" bIns="60960" rtlCol="0">
            <a:spAutoFit/>
          </a:bodyPr>
          <a:lstStyle/>
          <a:p>
            <a:pPr fontAlgn="base"/>
            <a:r>
              <a:rPr lang="en-US" sz="3200" b="1">
                <a:solidFill>
                  <a:srgbClr val="404040">
                    <a:alpha val="100000"/>
                  </a:srgbClr>
                </a:solidFill>
                <a:latin typeface="arial"/>
              </a:rPr>
              <a:t>pigeonhole.at</a:t>
            </a:r>
          </a:p>
        </p:txBody>
      </p:sp>
      <p:sp>
        <p:nvSpPr>
          <p:cNvPr id="10" name="TextBox 9"/>
          <p:cNvSpPr txBox="1"/>
          <p:nvPr/>
        </p:nvSpPr>
        <p:spPr>
          <a:xfrm>
            <a:off x="4147732" y="3457540"/>
            <a:ext cx="508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arial"/>
              </a:rPr>
              <a:t>Enter passcode</a:t>
            </a:r>
          </a:p>
        </p:txBody>
      </p:sp>
      <p:sp>
        <p:nvSpPr>
          <p:cNvPr id="11" name="TextBox 10"/>
          <p:cNvSpPr txBox="1"/>
          <p:nvPr/>
        </p:nvSpPr>
        <p:spPr>
          <a:xfrm>
            <a:off x="4262032" y="4160912"/>
            <a:ext cx="2565400" cy="574453"/>
          </a:xfrm>
          <a:prstGeom prst="rect">
            <a:avLst/>
          </a:prstGeom>
          <a:noFill/>
          <a:ln w="25400" cap="flat" cmpd="sng" algn="ctr">
            <a:solidFill>
              <a:srgbClr val="F07424">
                <a:alpha val="100000"/>
              </a:srgbClr>
            </a:solidFill>
            <a:prstDash val="solid"/>
            <a:round/>
            <a:headEnd type="none" w="med" len="med"/>
            <a:tailEnd type="none" w="med" len="med"/>
          </a:ln>
        </p:spPr>
        <p:txBody>
          <a:bodyPr lIns="121920" tIns="60960" rIns="121920" bIns="60960" rtlCol="0" anchor="ctr">
            <a:spAutoFit/>
          </a:bodyPr>
          <a:lstStyle/>
          <a:p>
            <a:pPr algn="ctr" fontAlgn="ctr"/>
            <a:r>
              <a:rPr lang="en-US" sz="2933" b="1">
                <a:solidFill>
                  <a:srgbClr val="F07424">
                    <a:alpha val="100000"/>
                  </a:srgbClr>
                </a:solidFill>
                <a:latin typeface="arial"/>
              </a:rPr>
              <a:t>YEXD52</a:t>
            </a:r>
          </a:p>
        </p:txBody>
      </p:sp>
      <p:pic>
        <p:nvPicPr>
          <p:cNvPr id="17" name="Picture 16">
            <a:extLst>
              <a:ext uri="{FF2B5EF4-FFF2-40B4-BE49-F238E27FC236}">
                <a16:creationId xmlns:a16="http://schemas.microsoft.com/office/drawing/2014/main" id="{AAFEC49B-9E94-6F2D-0BDC-B45657BCC00C}"/>
              </a:ext>
            </a:extLst>
          </p:cNvPr>
          <p:cNvPicPr>
            <a:picLocks noChangeAspect="1"/>
          </p:cNvPicPr>
          <p:nvPr/>
        </p:nvPicPr>
        <p:blipFill>
          <a:blip r:embed="rId4"/>
          <a:stretch>
            <a:fillRect/>
          </a:stretch>
        </p:blipFill>
        <p:spPr>
          <a:xfrm>
            <a:off x="8929421" y="3400460"/>
            <a:ext cx="2995451" cy="3002466"/>
          </a:xfrm>
          <a:prstGeom prst="rect">
            <a:avLst/>
          </a:prstGeom>
        </p:spPr>
      </p:pic>
    </p:spTree>
    <p:extLst>
      <p:ext uri="{BB962C8B-B14F-4D97-AF65-F5344CB8AC3E}">
        <p14:creationId xmlns:p14="http://schemas.microsoft.com/office/powerpoint/2010/main" val="6070094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236A1B4-B8D1-4A72-8E20-0703F54BF1FE}"/>
              </a:ext>
            </a:extLst>
          </p:cNvPr>
          <p:cNvSpPr>
            <a:spLocks noGrp="1"/>
          </p:cNvSpPr>
          <p:nvPr>
            <p:ph type="subTitle" idx="1"/>
          </p:nvPr>
        </p:nvSpPr>
        <p:spPr>
          <a:xfrm>
            <a:off x="6781226" y="5710773"/>
            <a:ext cx="4941770" cy="908801"/>
          </a:xfrm>
        </p:spPr>
        <p:txBody>
          <a:bodyPr>
            <a:noAutofit/>
          </a:bodyPr>
          <a:lstStyle/>
          <a:p>
            <a:pPr algn="r"/>
            <a:r>
              <a:rPr lang="en-US" sz="2400" dirty="0"/>
              <a:t>Annual General Meeting</a:t>
            </a:r>
          </a:p>
          <a:p>
            <a:pPr algn="r"/>
            <a:r>
              <a:rPr lang="en-US" sz="2400" dirty="0"/>
              <a:t>April 11</a:t>
            </a:r>
            <a:r>
              <a:rPr lang="en-US" sz="2400" baseline="30000" dirty="0"/>
              <a:t>th</a:t>
            </a:r>
            <a:r>
              <a:rPr lang="en-US" sz="2400" dirty="0"/>
              <a:t> 2024</a:t>
            </a:r>
          </a:p>
        </p:txBody>
      </p:sp>
      <p:pic>
        <p:nvPicPr>
          <p:cNvPr id="8" name="Picture 7" descr="A picture containing text, watch&#10;&#10;Description automatically generated">
            <a:extLst>
              <a:ext uri="{FF2B5EF4-FFF2-40B4-BE49-F238E27FC236}">
                <a16:creationId xmlns:a16="http://schemas.microsoft.com/office/drawing/2014/main" id="{F385EEAA-AE10-48AE-9F80-0CD45CF48E99}"/>
              </a:ext>
            </a:extLst>
          </p:cNvPr>
          <p:cNvPicPr>
            <a:picLocks noChangeAspect="1"/>
          </p:cNvPicPr>
          <p:nvPr/>
        </p:nvPicPr>
        <p:blipFill>
          <a:blip r:embed="rId2"/>
          <a:stretch>
            <a:fillRect/>
          </a:stretch>
        </p:blipFill>
        <p:spPr>
          <a:xfrm>
            <a:off x="7352106" y="1422651"/>
            <a:ext cx="4370890" cy="3200149"/>
          </a:xfrm>
          <a:prstGeom prst="rect">
            <a:avLst/>
          </a:prstGeom>
        </p:spPr>
      </p:pic>
    </p:spTree>
    <p:extLst>
      <p:ext uri="{BB962C8B-B14F-4D97-AF65-F5344CB8AC3E}">
        <p14:creationId xmlns:p14="http://schemas.microsoft.com/office/powerpoint/2010/main" val="25860588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F5859-10C9-4588-9727-B9362E26C29D}"/>
              </a:ext>
            </a:extLst>
          </p:cNvPr>
          <p:cNvSpPr>
            <a:spLocks noGrp="1"/>
          </p:cNvSpPr>
          <p:nvPr>
            <p:ph type="title"/>
          </p:nvPr>
        </p:nvSpPr>
        <p:spPr>
          <a:xfrm>
            <a:off x="660400" y="136525"/>
            <a:ext cx="4699000" cy="516255"/>
          </a:xfrm>
        </p:spPr>
        <p:txBody>
          <a:bodyPr>
            <a:normAutofit fontScale="90000"/>
          </a:bodyPr>
          <a:lstStyle/>
          <a:p>
            <a:r>
              <a:rPr lang="en-US" dirty="0"/>
              <a:t>THIS EVENING’S AGENDA….</a:t>
            </a:r>
          </a:p>
        </p:txBody>
      </p:sp>
      <p:sp>
        <p:nvSpPr>
          <p:cNvPr id="3" name="Content Placeholder 2">
            <a:extLst>
              <a:ext uri="{FF2B5EF4-FFF2-40B4-BE49-F238E27FC236}">
                <a16:creationId xmlns:a16="http://schemas.microsoft.com/office/drawing/2014/main" id="{5671D7E5-EF66-4BCD-8DAA-E9061157F0BE}"/>
              </a:ext>
            </a:extLst>
          </p:cNvPr>
          <p:cNvSpPr>
            <a:spLocks noGrp="1"/>
          </p:cNvSpPr>
          <p:nvPr>
            <p:ph idx="1"/>
          </p:nvPr>
        </p:nvSpPr>
        <p:spPr>
          <a:xfrm>
            <a:off x="660400" y="1023301"/>
            <a:ext cx="8166100" cy="5225099"/>
          </a:xfrm>
        </p:spPr>
        <p:txBody>
          <a:bodyPr>
            <a:normAutofit lnSpcReduction="10000"/>
          </a:bodyPr>
          <a:lstStyle/>
          <a:p>
            <a:r>
              <a:rPr lang="en-US" dirty="0"/>
              <a:t>7.00pm		Welcome &amp; Introduction</a:t>
            </a:r>
          </a:p>
          <a:p>
            <a:r>
              <a:rPr lang="en-US" dirty="0"/>
              <a:t>7.10pm		Treasurers Report</a:t>
            </a:r>
          </a:p>
          <a:p>
            <a:r>
              <a:rPr lang="en-US" dirty="0"/>
              <a:t>7.25pm		Aircraft review</a:t>
            </a:r>
          </a:p>
          <a:p>
            <a:r>
              <a:rPr lang="en-US" dirty="0"/>
              <a:t>7.35pm 		CFI Review</a:t>
            </a:r>
          </a:p>
          <a:p>
            <a:r>
              <a:rPr lang="en-US" dirty="0"/>
              <a:t>7.55pm 		Safety review</a:t>
            </a:r>
          </a:p>
          <a:p>
            <a:r>
              <a:rPr lang="en-US" dirty="0"/>
              <a:t>8.10pm		Airfield Review</a:t>
            </a:r>
          </a:p>
          <a:p>
            <a:r>
              <a:rPr lang="en-US" dirty="0"/>
              <a:t>8.20pm		Equipment Status Review</a:t>
            </a:r>
          </a:p>
          <a:p>
            <a:r>
              <a:rPr lang="en-US" dirty="0"/>
              <a:t>8.30pm		Airfield Review</a:t>
            </a:r>
          </a:p>
          <a:p>
            <a:r>
              <a:rPr lang="en-US" dirty="0"/>
              <a:t>8.45pm		Election of 2024 Committee</a:t>
            </a:r>
          </a:p>
          <a:p>
            <a:r>
              <a:rPr lang="en-US" dirty="0"/>
              <a:t>8.50pm		Questions from members and Pigeonhole</a:t>
            </a:r>
          </a:p>
          <a:p>
            <a:r>
              <a:rPr lang="en-US" dirty="0"/>
              <a:t>9.00pm		Closing remarks and briefing for year ahead</a:t>
            </a:r>
          </a:p>
          <a:p>
            <a:r>
              <a:rPr lang="en-US" dirty="0"/>
              <a:t>9.10pm		Meeting Close	</a:t>
            </a:r>
          </a:p>
          <a:p>
            <a:endParaRPr lang="en-US" dirty="0"/>
          </a:p>
        </p:txBody>
      </p:sp>
      <p:sp>
        <p:nvSpPr>
          <p:cNvPr id="5" name="Date Placeholder 4">
            <a:extLst>
              <a:ext uri="{FF2B5EF4-FFF2-40B4-BE49-F238E27FC236}">
                <a16:creationId xmlns:a16="http://schemas.microsoft.com/office/drawing/2014/main" id="{9AB5BAF8-EA80-4AD4-8D83-5960C299573A}"/>
              </a:ext>
            </a:extLst>
          </p:cNvPr>
          <p:cNvSpPr>
            <a:spLocks noGrp="1"/>
          </p:cNvSpPr>
          <p:nvPr>
            <p:ph type="dt" sz="half" idx="10"/>
          </p:nvPr>
        </p:nvSpPr>
        <p:spPr>
          <a:xfrm>
            <a:off x="1333500" y="6356350"/>
            <a:ext cx="985157" cy="365125"/>
          </a:xfrm>
        </p:spPr>
        <p:txBody>
          <a:bodyPr/>
          <a:lstStyle/>
          <a:p>
            <a:r>
              <a:rPr lang="en-US" dirty="0"/>
              <a:t>2024</a:t>
            </a:r>
          </a:p>
        </p:txBody>
      </p:sp>
      <p:sp>
        <p:nvSpPr>
          <p:cNvPr id="6" name="Slide Number Placeholder 5">
            <a:extLst>
              <a:ext uri="{FF2B5EF4-FFF2-40B4-BE49-F238E27FC236}">
                <a16:creationId xmlns:a16="http://schemas.microsoft.com/office/drawing/2014/main" id="{7C991F00-87A7-45A6-8029-B097FA72498D}"/>
              </a:ext>
            </a:extLst>
          </p:cNvPr>
          <p:cNvSpPr>
            <a:spLocks noGrp="1"/>
          </p:cNvSpPr>
          <p:nvPr>
            <p:ph type="sldNum" sz="quarter" idx="12"/>
          </p:nvPr>
        </p:nvSpPr>
        <p:spPr>
          <a:xfrm>
            <a:off x="5536305" y="6356350"/>
            <a:ext cx="987552" cy="365125"/>
          </a:xfrm>
        </p:spPr>
        <p:txBody>
          <a:bodyPr/>
          <a:lstStyle/>
          <a:p>
            <a:fld id="{A49DFD55-3C28-40EF-9E31-A92D2E4017FF}" type="slidenum">
              <a:rPr lang="en-US" smtClean="0"/>
              <a:pPr/>
              <a:t>3</a:t>
            </a:fld>
            <a:endParaRPr lang="en-US" dirty="0"/>
          </a:p>
        </p:txBody>
      </p:sp>
    </p:spTree>
    <p:extLst>
      <p:ext uri="{BB962C8B-B14F-4D97-AF65-F5344CB8AC3E}">
        <p14:creationId xmlns:p14="http://schemas.microsoft.com/office/powerpoint/2010/main" val="17132195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1328739"/>
            <a:ext cx="5111750" cy="487361"/>
          </a:xfrm>
        </p:spPr>
        <p:txBody>
          <a:bodyPr>
            <a:noAutofit/>
          </a:bodyPr>
          <a:lstStyle/>
          <a:p>
            <a:r>
              <a:rPr lang="en-US" sz="4800" dirty="0"/>
              <a:t>CHAIRMAN</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2400" dirty="0"/>
              <a:t>Apologies</a:t>
            </a:r>
          </a:p>
          <a:p>
            <a:pPr marL="285750" indent="-285750">
              <a:buFont typeface="Arial" panose="020B0604020202020204" pitchFamily="34" charset="0"/>
              <a:buChar char="•"/>
            </a:pPr>
            <a:r>
              <a:rPr lang="en-US" sz="2400" dirty="0"/>
              <a:t>Chairman’s report</a:t>
            </a:r>
          </a:p>
          <a:p>
            <a:pPr marL="285750" indent="-285750">
              <a:buFont typeface="Arial" panose="020B0604020202020204" pitchFamily="34" charset="0"/>
              <a:buChar char="•"/>
            </a:pPr>
            <a:r>
              <a:rPr lang="en-US" sz="2400" dirty="0"/>
              <a:t>Year in review</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4</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5" name="Date Placeholder 4">
            <a:extLst>
              <a:ext uri="{FF2B5EF4-FFF2-40B4-BE49-F238E27FC236}">
                <a16:creationId xmlns:a16="http://schemas.microsoft.com/office/drawing/2014/main" id="{844D8959-C6B7-FF03-EB27-AE66C94CB2E2}"/>
              </a:ext>
            </a:extLst>
          </p:cNvPr>
          <p:cNvSpPr>
            <a:spLocks noGrp="1"/>
          </p:cNvSpPr>
          <p:nvPr>
            <p:ph type="dt" sz="half" idx="10"/>
          </p:nvPr>
        </p:nvSpPr>
        <p:spPr>
          <a:xfrm>
            <a:off x="1333500" y="6356350"/>
            <a:ext cx="985157" cy="365125"/>
          </a:xfrm>
        </p:spPr>
        <p:txBody>
          <a:bodyPr/>
          <a:lstStyle/>
          <a:p>
            <a:r>
              <a:rPr lang="en-US" dirty="0"/>
              <a:t>2024</a:t>
            </a:r>
          </a:p>
        </p:txBody>
      </p:sp>
    </p:spTree>
    <p:extLst>
      <p:ext uri="{BB962C8B-B14F-4D97-AF65-F5344CB8AC3E}">
        <p14:creationId xmlns:p14="http://schemas.microsoft.com/office/powerpoint/2010/main" val="2268147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C7F6F98-BF7F-F901-D0B3-34E8E22DB9B2}"/>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59DD98A5-067E-001D-3CCB-68786F7C218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5</a:t>
            </a:fld>
            <a:endParaRPr lang="en-US" dirty="0"/>
          </a:p>
        </p:txBody>
      </p:sp>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3"/>
          <a:srcRect l="15" r="13504"/>
          <a:stretch/>
        </p:blipFill>
        <p:spPr>
          <a:xfrm>
            <a:off x="-12000" y="0"/>
            <a:ext cx="12204000" cy="6858000"/>
          </a:xfrm>
          <a:prstGeom prst="rect">
            <a:avLst/>
          </a:prstGeom>
        </p:spPr>
      </p:pic>
      <p:pic>
        <p:nvPicPr>
          <p:cNvPr id="10" name="Picture 9">
            <a:extLst>
              <a:ext uri="{FF2B5EF4-FFF2-40B4-BE49-F238E27FC236}">
                <a16:creationId xmlns:a16="http://schemas.microsoft.com/office/drawing/2014/main" id="{3EB6D24C-EB28-7C37-4CC1-FA1CCC7C2891}"/>
              </a:ext>
            </a:extLst>
          </p:cNvPr>
          <p:cNvPicPr>
            <a:picLocks noChangeAspect="1"/>
          </p:cNvPicPr>
          <p:nvPr/>
        </p:nvPicPr>
        <p:blipFill>
          <a:blip r:embed="rId4"/>
          <a:stretch>
            <a:fillRect/>
          </a:stretch>
        </p:blipFill>
        <p:spPr>
          <a:xfrm>
            <a:off x="190243" y="136525"/>
            <a:ext cx="1981458" cy="1450725"/>
          </a:xfrm>
          <a:prstGeom prst="rect">
            <a:avLst/>
          </a:prstGeom>
        </p:spPr>
      </p:pic>
      <p:sp>
        <p:nvSpPr>
          <p:cNvPr id="11" name="TextBox 10">
            <a:extLst>
              <a:ext uri="{FF2B5EF4-FFF2-40B4-BE49-F238E27FC236}">
                <a16:creationId xmlns:a16="http://schemas.microsoft.com/office/drawing/2014/main" id="{F0A1266E-43C7-B534-082A-C74A8377D546}"/>
              </a:ext>
            </a:extLst>
          </p:cNvPr>
          <p:cNvSpPr txBox="1"/>
          <p:nvPr/>
        </p:nvSpPr>
        <p:spPr>
          <a:xfrm>
            <a:off x="2618191" y="354055"/>
            <a:ext cx="9941008" cy="1015663"/>
          </a:xfrm>
          <a:prstGeom prst="rect">
            <a:avLst/>
          </a:prstGeom>
          <a:noFill/>
        </p:spPr>
        <p:txBody>
          <a:bodyPr wrap="square" rtlCol="0">
            <a:spAutoFit/>
          </a:bodyPr>
          <a:lstStyle/>
          <a:p>
            <a:r>
              <a:rPr lang="en-GB" sz="6000" dirty="0">
                <a:latin typeface="Biome Light" panose="020B0502040204020203" pitchFamily="34" charset="0"/>
                <a:cs typeface="Biome Light" panose="020B0502040204020203" pitchFamily="34" charset="0"/>
              </a:rPr>
              <a:t>YEAR IN REVIEW……</a:t>
            </a:r>
          </a:p>
        </p:txBody>
      </p:sp>
    </p:spTree>
    <p:extLst>
      <p:ext uri="{BB962C8B-B14F-4D97-AF65-F5344CB8AC3E}">
        <p14:creationId xmlns:p14="http://schemas.microsoft.com/office/powerpoint/2010/main" val="350090541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2">
            <a:alphaModFix amt="32000"/>
          </a:blip>
          <a:srcRect l="15" r="13504"/>
          <a:stretch/>
        </p:blipFill>
        <p:spPr>
          <a:xfrm>
            <a:off x="0" y="0"/>
            <a:ext cx="12204000" cy="6858000"/>
          </a:xfrm>
          <a:prstGeom prst="rect">
            <a:avLst/>
          </a:prstGeom>
        </p:spPr>
      </p:pic>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6</a:t>
            </a:fld>
            <a:endParaRPr lang="en-US" dirty="0"/>
          </a:p>
        </p:txBody>
      </p:sp>
      <p:sp>
        <p:nvSpPr>
          <p:cNvPr id="2" name="TextBox 1">
            <a:extLst>
              <a:ext uri="{FF2B5EF4-FFF2-40B4-BE49-F238E27FC236}">
                <a16:creationId xmlns:a16="http://schemas.microsoft.com/office/drawing/2014/main" id="{725818ED-E08E-FC6F-8944-5665615CAAD1}"/>
              </a:ext>
            </a:extLst>
          </p:cNvPr>
          <p:cNvSpPr txBox="1"/>
          <p:nvPr/>
        </p:nvSpPr>
        <p:spPr>
          <a:xfrm>
            <a:off x="965200" y="905907"/>
            <a:ext cx="9545263" cy="707886"/>
          </a:xfrm>
          <a:prstGeom prst="rect">
            <a:avLst/>
          </a:prstGeom>
          <a:noFill/>
        </p:spPr>
        <p:txBody>
          <a:bodyPr wrap="square" rtlCol="0">
            <a:spAutoFit/>
          </a:bodyPr>
          <a:lstStyle/>
          <a:p>
            <a:r>
              <a:rPr lang="en-GB" sz="4000" dirty="0"/>
              <a:t>Total Flights				2224</a:t>
            </a:r>
            <a:r>
              <a:rPr lang="en-GB" sz="4000" dirty="0">
                <a:solidFill>
                  <a:srgbClr val="00B050"/>
                </a:solidFill>
              </a:rPr>
              <a:t> </a:t>
            </a:r>
            <a:r>
              <a:rPr lang="en-GB" sz="4000" dirty="0">
                <a:solidFill>
                  <a:schemeClr val="bg1">
                    <a:lumMod val="50000"/>
                  </a:schemeClr>
                </a:solidFill>
              </a:rPr>
              <a:t>(2413)</a:t>
            </a:r>
          </a:p>
        </p:txBody>
      </p:sp>
      <p:sp>
        <p:nvSpPr>
          <p:cNvPr id="3" name="TextBox 2">
            <a:extLst>
              <a:ext uri="{FF2B5EF4-FFF2-40B4-BE49-F238E27FC236}">
                <a16:creationId xmlns:a16="http://schemas.microsoft.com/office/drawing/2014/main" id="{C5A3A48E-D3AD-E288-05DC-962FF55DC71A}"/>
              </a:ext>
            </a:extLst>
          </p:cNvPr>
          <p:cNvSpPr txBox="1"/>
          <p:nvPr/>
        </p:nvSpPr>
        <p:spPr>
          <a:xfrm>
            <a:off x="965200" y="1811814"/>
            <a:ext cx="11036300" cy="707886"/>
          </a:xfrm>
          <a:prstGeom prst="rect">
            <a:avLst/>
          </a:prstGeom>
          <a:noFill/>
        </p:spPr>
        <p:txBody>
          <a:bodyPr wrap="square" rtlCol="0">
            <a:spAutoFit/>
          </a:bodyPr>
          <a:lstStyle/>
          <a:p>
            <a:r>
              <a:rPr lang="en-GB" sz="4000" dirty="0"/>
              <a:t>Total Hours				382</a:t>
            </a:r>
            <a:r>
              <a:rPr lang="en-GB" sz="4000" dirty="0">
                <a:solidFill>
                  <a:srgbClr val="00B050"/>
                </a:solidFill>
              </a:rPr>
              <a:t> </a:t>
            </a:r>
            <a:r>
              <a:rPr lang="en-GB" sz="4000" dirty="0">
                <a:solidFill>
                  <a:schemeClr val="bg1">
                    <a:lumMod val="50000"/>
                  </a:schemeClr>
                </a:solidFill>
              </a:rPr>
              <a:t>(382)</a:t>
            </a:r>
          </a:p>
        </p:txBody>
      </p:sp>
      <p:sp>
        <p:nvSpPr>
          <p:cNvPr id="7" name="TextBox 6">
            <a:extLst>
              <a:ext uri="{FF2B5EF4-FFF2-40B4-BE49-F238E27FC236}">
                <a16:creationId xmlns:a16="http://schemas.microsoft.com/office/drawing/2014/main" id="{93C194D6-19F7-9351-81B7-F3176ABDD308}"/>
              </a:ext>
            </a:extLst>
          </p:cNvPr>
          <p:cNvSpPr txBox="1"/>
          <p:nvPr/>
        </p:nvSpPr>
        <p:spPr>
          <a:xfrm>
            <a:off x="965200" y="2717721"/>
            <a:ext cx="9648004" cy="707886"/>
          </a:xfrm>
          <a:prstGeom prst="rect">
            <a:avLst/>
          </a:prstGeom>
          <a:noFill/>
        </p:spPr>
        <p:txBody>
          <a:bodyPr wrap="square" rtlCol="0">
            <a:spAutoFit/>
          </a:bodyPr>
          <a:lstStyle/>
          <a:p>
            <a:r>
              <a:rPr lang="en-GB" sz="4000" dirty="0"/>
              <a:t>Total Flight Revenue		£30,703 </a:t>
            </a:r>
            <a:r>
              <a:rPr lang="en-GB" sz="4000" dirty="0">
                <a:solidFill>
                  <a:schemeClr val="bg1">
                    <a:lumMod val="50000"/>
                  </a:schemeClr>
                </a:solidFill>
              </a:rPr>
              <a:t>(£33,320)</a:t>
            </a:r>
          </a:p>
        </p:txBody>
      </p:sp>
      <p:sp>
        <p:nvSpPr>
          <p:cNvPr id="9" name="TextBox 8">
            <a:extLst>
              <a:ext uri="{FF2B5EF4-FFF2-40B4-BE49-F238E27FC236}">
                <a16:creationId xmlns:a16="http://schemas.microsoft.com/office/drawing/2014/main" id="{0BCBB363-EDC4-A7A9-3456-B062D24ABF3F}"/>
              </a:ext>
            </a:extLst>
          </p:cNvPr>
          <p:cNvSpPr txBox="1"/>
          <p:nvPr/>
        </p:nvSpPr>
        <p:spPr>
          <a:xfrm>
            <a:off x="965200" y="3623628"/>
            <a:ext cx="8432800" cy="2554545"/>
          </a:xfrm>
          <a:prstGeom prst="rect">
            <a:avLst/>
          </a:prstGeom>
          <a:noFill/>
        </p:spPr>
        <p:txBody>
          <a:bodyPr wrap="square" rtlCol="0">
            <a:spAutoFit/>
          </a:bodyPr>
          <a:lstStyle/>
          <a:p>
            <a:r>
              <a:rPr lang="en-GB" sz="4000" dirty="0"/>
              <a:t>Saturday Flights			669 </a:t>
            </a:r>
            <a:r>
              <a:rPr lang="en-GB" sz="4000" dirty="0">
                <a:solidFill>
                  <a:srgbClr val="898989"/>
                </a:solidFill>
              </a:rPr>
              <a:t>(788)</a:t>
            </a:r>
            <a:br>
              <a:rPr lang="en-GB" sz="4000" dirty="0">
                <a:solidFill>
                  <a:srgbClr val="898989"/>
                </a:solidFill>
              </a:rPr>
            </a:br>
            <a:r>
              <a:rPr lang="en-GB" sz="4000" dirty="0"/>
              <a:t>Wednesday Flights		697 </a:t>
            </a:r>
            <a:r>
              <a:rPr lang="en-GB" sz="4000" dirty="0">
                <a:solidFill>
                  <a:srgbClr val="898989"/>
                </a:solidFill>
              </a:rPr>
              <a:t>(581)</a:t>
            </a:r>
            <a:br>
              <a:rPr lang="en-GB" sz="4000" dirty="0">
                <a:solidFill>
                  <a:srgbClr val="898989"/>
                </a:solidFill>
              </a:rPr>
            </a:br>
            <a:r>
              <a:rPr lang="en-GB" sz="4000" dirty="0"/>
              <a:t>Sunday Flights			625 </a:t>
            </a:r>
            <a:r>
              <a:rPr lang="en-GB" sz="4000" dirty="0">
                <a:solidFill>
                  <a:srgbClr val="898989"/>
                </a:solidFill>
              </a:rPr>
              <a:t>(738)</a:t>
            </a:r>
          </a:p>
          <a:p>
            <a:r>
              <a:rPr lang="en-GB" sz="4000" dirty="0"/>
              <a:t>Other Weekdays			246 </a:t>
            </a:r>
            <a:r>
              <a:rPr lang="en-GB" sz="4000" dirty="0">
                <a:solidFill>
                  <a:srgbClr val="898989"/>
                </a:solidFill>
              </a:rPr>
              <a:t>(303)</a:t>
            </a:r>
          </a:p>
        </p:txBody>
      </p:sp>
      <p:sp>
        <p:nvSpPr>
          <p:cNvPr id="4" name="Date Placeholder 4">
            <a:extLst>
              <a:ext uri="{FF2B5EF4-FFF2-40B4-BE49-F238E27FC236}">
                <a16:creationId xmlns:a16="http://schemas.microsoft.com/office/drawing/2014/main" id="{A86DBCB7-4F7E-A68A-49FF-AFAA81AC6761}"/>
              </a:ext>
            </a:extLst>
          </p:cNvPr>
          <p:cNvSpPr>
            <a:spLocks noGrp="1"/>
          </p:cNvSpPr>
          <p:nvPr>
            <p:ph type="dt" sz="half" idx="10"/>
          </p:nvPr>
        </p:nvSpPr>
        <p:spPr>
          <a:xfrm>
            <a:off x="1333500" y="6356350"/>
            <a:ext cx="985157" cy="365125"/>
          </a:xfrm>
        </p:spPr>
        <p:txBody>
          <a:bodyPr/>
          <a:lstStyle/>
          <a:p>
            <a:r>
              <a:rPr lang="en-US" dirty="0"/>
              <a:t>2024</a:t>
            </a:r>
          </a:p>
        </p:txBody>
      </p:sp>
      <p:sp>
        <p:nvSpPr>
          <p:cNvPr id="10" name="Arrow: Down 9">
            <a:extLst>
              <a:ext uri="{FF2B5EF4-FFF2-40B4-BE49-F238E27FC236}">
                <a16:creationId xmlns:a16="http://schemas.microsoft.com/office/drawing/2014/main" id="{571DC136-0EBA-2EC6-9F52-6F9B0B987E6B}"/>
              </a:ext>
            </a:extLst>
          </p:cNvPr>
          <p:cNvSpPr/>
          <p:nvPr/>
        </p:nvSpPr>
        <p:spPr>
          <a:xfrm>
            <a:off x="10898027" y="1018032"/>
            <a:ext cx="248863" cy="4836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Arrow: Down 10">
            <a:extLst>
              <a:ext uri="{FF2B5EF4-FFF2-40B4-BE49-F238E27FC236}">
                <a16:creationId xmlns:a16="http://schemas.microsoft.com/office/drawing/2014/main" id="{2324D11F-6B51-FCF7-33B7-1DC31B5C3172}"/>
              </a:ext>
            </a:extLst>
          </p:cNvPr>
          <p:cNvSpPr/>
          <p:nvPr/>
        </p:nvSpPr>
        <p:spPr>
          <a:xfrm rot="16200000">
            <a:off x="10898026" y="1921169"/>
            <a:ext cx="248863" cy="483636"/>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rrow: Down 11">
            <a:extLst>
              <a:ext uri="{FF2B5EF4-FFF2-40B4-BE49-F238E27FC236}">
                <a16:creationId xmlns:a16="http://schemas.microsoft.com/office/drawing/2014/main" id="{6369607D-685D-C0D8-AFFE-1CCFBBA60F11}"/>
              </a:ext>
            </a:extLst>
          </p:cNvPr>
          <p:cNvSpPr/>
          <p:nvPr/>
        </p:nvSpPr>
        <p:spPr>
          <a:xfrm>
            <a:off x="10898026" y="2829846"/>
            <a:ext cx="248863" cy="4836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Down 12">
            <a:extLst>
              <a:ext uri="{FF2B5EF4-FFF2-40B4-BE49-F238E27FC236}">
                <a16:creationId xmlns:a16="http://schemas.microsoft.com/office/drawing/2014/main" id="{AAFED09B-D40A-9F7A-B3A7-CDD9850622F8}"/>
              </a:ext>
            </a:extLst>
          </p:cNvPr>
          <p:cNvSpPr/>
          <p:nvPr/>
        </p:nvSpPr>
        <p:spPr>
          <a:xfrm>
            <a:off x="10887180" y="3693428"/>
            <a:ext cx="248863" cy="4836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FF0000"/>
              </a:highlight>
            </a:endParaRPr>
          </a:p>
        </p:txBody>
      </p:sp>
      <p:sp>
        <p:nvSpPr>
          <p:cNvPr id="14" name="Arrow: Down 13">
            <a:extLst>
              <a:ext uri="{FF2B5EF4-FFF2-40B4-BE49-F238E27FC236}">
                <a16:creationId xmlns:a16="http://schemas.microsoft.com/office/drawing/2014/main" id="{793F61CE-428F-A0AC-EB8E-EDE98376C87B}"/>
              </a:ext>
            </a:extLst>
          </p:cNvPr>
          <p:cNvSpPr/>
          <p:nvPr/>
        </p:nvSpPr>
        <p:spPr>
          <a:xfrm rot="10800000">
            <a:off x="10898026" y="4315192"/>
            <a:ext cx="248863" cy="483636"/>
          </a:xfrm>
          <a:prstGeom prst="downArrow">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highlight>
                <a:srgbClr val="00FF00"/>
              </a:highlight>
            </a:endParaRPr>
          </a:p>
        </p:txBody>
      </p:sp>
      <p:sp>
        <p:nvSpPr>
          <p:cNvPr id="15" name="Arrow: Down 14">
            <a:extLst>
              <a:ext uri="{FF2B5EF4-FFF2-40B4-BE49-F238E27FC236}">
                <a16:creationId xmlns:a16="http://schemas.microsoft.com/office/drawing/2014/main" id="{8CEC6E00-2067-C733-000A-59F4FF9AB156}"/>
              </a:ext>
            </a:extLst>
          </p:cNvPr>
          <p:cNvSpPr/>
          <p:nvPr/>
        </p:nvSpPr>
        <p:spPr>
          <a:xfrm>
            <a:off x="10887179" y="4940716"/>
            <a:ext cx="248863" cy="4836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Arrow: Down 15">
            <a:extLst>
              <a:ext uri="{FF2B5EF4-FFF2-40B4-BE49-F238E27FC236}">
                <a16:creationId xmlns:a16="http://schemas.microsoft.com/office/drawing/2014/main" id="{F4032CB3-65BA-8FCF-AC2E-CFF39FB29855}"/>
              </a:ext>
            </a:extLst>
          </p:cNvPr>
          <p:cNvSpPr/>
          <p:nvPr/>
        </p:nvSpPr>
        <p:spPr>
          <a:xfrm>
            <a:off x="10898026" y="5558720"/>
            <a:ext cx="248863" cy="483636"/>
          </a:xfrm>
          <a:prstGeom prst="down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Box 16">
            <a:extLst>
              <a:ext uri="{FF2B5EF4-FFF2-40B4-BE49-F238E27FC236}">
                <a16:creationId xmlns:a16="http://schemas.microsoft.com/office/drawing/2014/main" id="{DF4C3546-59A2-31BA-0AD4-3D47DF22F435}"/>
              </a:ext>
            </a:extLst>
          </p:cNvPr>
          <p:cNvSpPr txBox="1"/>
          <p:nvPr/>
        </p:nvSpPr>
        <p:spPr>
          <a:xfrm>
            <a:off x="6483350" y="226080"/>
            <a:ext cx="2828467" cy="707886"/>
          </a:xfrm>
          <a:prstGeom prst="rect">
            <a:avLst/>
          </a:prstGeom>
          <a:noFill/>
        </p:spPr>
        <p:txBody>
          <a:bodyPr wrap="none" rtlCol="0">
            <a:spAutoFit/>
          </a:bodyPr>
          <a:lstStyle/>
          <a:p>
            <a:r>
              <a:rPr lang="en-GB" sz="4000" u="sng" dirty="0"/>
              <a:t>2023</a:t>
            </a:r>
            <a:r>
              <a:rPr lang="en-GB" sz="4000" u="sng" dirty="0">
                <a:solidFill>
                  <a:srgbClr val="00B050"/>
                </a:solidFill>
              </a:rPr>
              <a:t> </a:t>
            </a:r>
            <a:r>
              <a:rPr lang="en-GB" sz="4000" u="sng" dirty="0">
                <a:solidFill>
                  <a:schemeClr val="bg1">
                    <a:lumMod val="50000"/>
                  </a:schemeClr>
                </a:solidFill>
              </a:rPr>
              <a:t>(2022)</a:t>
            </a:r>
            <a:endParaRPr lang="en-GB" sz="4000" u="sng" dirty="0"/>
          </a:p>
        </p:txBody>
      </p:sp>
    </p:spTree>
    <p:extLst>
      <p:ext uri="{BB962C8B-B14F-4D97-AF65-F5344CB8AC3E}">
        <p14:creationId xmlns:p14="http://schemas.microsoft.com/office/powerpoint/2010/main" val="26059833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2">
            <a:alphaModFix amt="32000"/>
          </a:blip>
          <a:srcRect l="15" r="13504"/>
          <a:stretch/>
        </p:blipFill>
        <p:spPr>
          <a:xfrm>
            <a:off x="0" y="0"/>
            <a:ext cx="12204000" cy="6858000"/>
          </a:xfrm>
          <a:prstGeom prst="rect">
            <a:avLst/>
          </a:prstGeom>
        </p:spPr>
      </p:pic>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7</a:t>
            </a:fld>
            <a:endParaRPr lang="en-US" dirty="0"/>
          </a:p>
        </p:txBody>
      </p:sp>
      <p:sp>
        <p:nvSpPr>
          <p:cNvPr id="4" name="TextBox 3">
            <a:extLst>
              <a:ext uri="{FF2B5EF4-FFF2-40B4-BE49-F238E27FC236}">
                <a16:creationId xmlns:a16="http://schemas.microsoft.com/office/drawing/2014/main" id="{900C8B65-76C5-2CE7-4024-447DA1AA6117}"/>
              </a:ext>
            </a:extLst>
          </p:cNvPr>
          <p:cNvSpPr txBox="1"/>
          <p:nvPr/>
        </p:nvSpPr>
        <p:spPr>
          <a:xfrm>
            <a:off x="281391" y="136525"/>
            <a:ext cx="9941008" cy="646331"/>
          </a:xfrm>
          <a:prstGeom prst="rect">
            <a:avLst/>
          </a:prstGeom>
          <a:noFill/>
        </p:spPr>
        <p:txBody>
          <a:bodyPr wrap="square" rtlCol="0">
            <a:spAutoFit/>
          </a:bodyPr>
          <a:lstStyle/>
          <a:p>
            <a:r>
              <a:rPr lang="en-GB" sz="3600" dirty="0">
                <a:latin typeface="Biome Light" panose="020B0502040204020203" pitchFamily="34" charset="0"/>
                <a:cs typeface="Biome Light" panose="020B0502040204020203" pitchFamily="34" charset="0"/>
              </a:rPr>
              <a:t>Yearly Comparison - Flights</a:t>
            </a:r>
          </a:p>
        </p:txBody>
      </p:sp>
      <p:sp>
        <p:nvSpPr>
          <p:cNvPr id="3" name="Date Placeholder 4">
            <a:extLst>
              <a:ext uri="{FF2B5EF4-FFF2-40B4-BE49-F238E27FC236}">
                <a16:creationId xmlns:a16="http://schemas.microsoft.com/office/drawing/2014/main" id="{046C7003-6484-0D81-F218-E7508D646858}"/>
              </a:ext>
            </a:extLst>
          </p:cNvPr>
          <p:cNvSpPr>
            <a:spLocks noGrp="1"/>
          </p:cNvSpPr>
          <p:nvPr>
            <p:ph type="dt" sz="half" idx="10"/>
          </p:nvPr>
        </p:nvSpPr>
        <p:spPr>
          <a:xfrm>
            <a:off x="1333500" y="6356350"/>
            <a:ext cx="985157" cy="365125"/>
          </a:xfrm>
        </p:spPr>
        <p:txBody>
          <a:bodyPr/>
          <a:lstStyle/>
          <a:p>
            <a:r>
              <a:rPr lang="en-US" dirty="0"/>
              <a:t>2024</a:t>
            </a:r>
          </a:p>
        </p:txBody>
      </p:sp>
      <p:graphicFrame>
        <p:nvGraphicFramePr>
          <p:cNvPr id="7" name="Chart 6">
            <a:extLst>
              <a:ext uri="{FF2B5EF4-FFF2-40B4-BE49-F238E27FC236}">
                <a16:creationId xmlns:a16="http://schemas.microsoft.com/office/drawing/2014/main" id="{05A06CCE-6D8A-4828-B054-872891FE3C35}"/>
              </a:ext>
            </a:extLst>
          </p:cNvPr>
          <p:cNvGraphicFramePr>
            <a:graphicFrameLocks/>
          </p:cNvGraphicFramePr>
          <p:nvPr>
            <p:extLst>
              <p:ext uri="{D42A27DB-BD31-4B8C-83A1-F6EECF244321}">
                <p14:modId xmlns:p14="http://schemas.microsoft.com/office/powerpoint/2010/main" val="962198501"/>
              </p:ext>
            </p:extLst>
          </p:nvPr>
        </p:nvGraphicFramePr>
        <p:xfrm>
          <a:off x="533994" y="1642342"/>
          <a:ext cx="11124012" cy="439886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635699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2">
            <a:alphaModFix amt="32000"/>
          </a:blip>
          <a:srcRect l="15" r="13504"/>
          <a:stretch/>
        </p:blipFill>
        <p:spPr>
          <a:xfrm>
            <a:off x="0" y="0"/>
            <a:ext cx="12204000" cy="6858000"/>
          </a:xfrm>
          <a:prstGeom prst="rect">
            <a:avLst/>
          </a:prstGeom>
        </p:spPr>
      </p:pic>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8</a:t>
            </a:fld>
            <a:endParaRPr lang="en-US" dirty="0"/>
          </a:p>
        </p:txBody>
      </p:sp>
      <p:sp>
        <p:nvSpPr>
          <p:cNvPr id="4" name="TextBox 3">
            <a:extLst>
              <a:ext uri="{FF2B5EF4-FFF2-40B4-BE49-F238E27FC236}">
                <a16:creationId xmlns:a16="http://schemas.microsoft.com/office/drawing/2014/main" id="{900C8B65-76C5-2CE7-4024-447DA1AA6117}"/>
              </a:ext>
            </a:extLst>
          </p:cNvPr>
          <p:cNvSpPr txBox="1"/>
          <p:nvPr/>
        </p:nvSpPr>
        <p:spPr>
          <a:xfrm>
            <a:off x="281391" y="136525"/>
            <a:ext cx="9941008" cy="646331"/>
          </a:xfrm>
          <a:prstGeom prst="rect">
            <a:avLst/>
          </a:prstGeom>
          <a:noFill/>
        </p:spPr>
        <p:txBody>
          <a:bodyPr wrap="square" rtlCol="0">
            <a:spAutoFit/>
          </a:bodyPr>
          <a:lstStyle/>
          <a:p>
            <a:r>
              <a:rPr lang="en-GB" sz="3600" dirty="0">
                <a:latin typeface="Biome Light" panose="020B0502040204020203" pitchFamily="34" charset="0"/>
                <a:cs typeface="Biome Light" panose="020B0502040204020203" pitchFamily="34" charset="0"/>
              </a:rPr>
              <a:t>Yearly Comparison - Revenue</a:t>
            </a:r>
          </a:p>
        </p:txBody>
      </p:sp>
      <p:sp>
        <p:nvSpPr>
          <p:cNvPr id="2" name="Date Placeholder 4">
            <a:extLst>
              <a:ext uri="{FF2B5EF4-FFF2-40B4-BE49-F238E27FC236}">
                <a16:creationId xmlns:a16="http://schemas.microsoft.com/office/drawing/2014/main" id="{D62A60A2-EEF8-CE64-C5E7-69C284E32428}"/>
              </a:ext>
            </a:extLst>
          </p:cNvPr>
          <p:cNvSpPr>
            <a:spLocks noGrp="1"/>
          </p:cNvSpPr>
          <p:nvPr>
            <p:ph type="dt" sz="half" idx="10"/>
          </p:nvPr>
        </p:nvSpPr>
        <p:spPr>
          <a:xfrm>
            <a:off x="1333500" y="6356350"/>
            <a:ext cx="985157" cy="365125"/>
          </a:xfrm>
        </p:spPr>
        <p:txBody>
          <a:bodyPr/>
          <a:lstStyle/>
          <a:p>
            <a:r>
              <a:rPr lang="en-US" dirty="0"/>
              <a:t>2024</a:t>
            </a:r>
          </a:p>
        </p:txBody>
      </p:sp>
      <p:graphicFrame>
        <p:nvGraphicFramePr>
          <p:cNvPr id="3" name="Chart 2">
            <a:extLst>
              <a:ext uri="{FF2B5EF4-FFF2-40B4-BE49-F238E27FC236}">
                <a16:creationId xmlns:a16="http://schemas.microsoft.com/office/drawing/2014/main" id="{06A2D1CB-9D56-4D4F-B435-99A0E847BB6A}"/>
              </a:ext>
            </a:extLst>
          </p:cNvPr>
          <p:cNvGraphicFramePr>
            <a:graphicFrameLocks/>
          </p:cNvGraphicFramePr>
          <p:nvPr>
            <p:extLst>
              <p:ext uri="{D42A27DB-BD31-4B8C-83A1-F6EECF244321}">
                <p14:modId xmlns:p14="http://schemas.microsoft.com/office/powerpoint/2010/main" val="2040457997"/>
              </p:ext>
            </p:extLst>
          </p:nvPr>
        </p:nvGraphicFramePr>
        <p:xfrm>
          <a:off x="403811" y="1455484"/>
          <a:ext cx="11384377" cy="47643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083349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6839642" cy="635000"/>
          </a:xfrm>
        </p:spPr>
        <p:txBody>
          <a:bodyPr>
            <a:noAutofit/>
          </a:bodyPr>
          <a:lstStyle/>
          <a:p>
            <a:r>
              <a:rPr lang="en-US" sz="4800" dirty="0"/>
              <a:t>FINANCIAL OVERVIEW</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9</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9" name="TextBox 8">
            <a:extLst>
              <a:ext uri="{FF2B5EF4-FFF2-40B4-BE49-F238E27FC236}">
                <a16:creationId xmlns:a16="http://schemas.microsoft.com/office/drawing/2014/main" id="{1F0476D0-69CA-5537-30BC-F4C0FE66BF81}"/>
              </a:ext>
            </a:extLst>
          </p:cNvPr>
          <p:cNvSpPr txBox="1"/>
          <p:nvPr/>
        </p:nvSpPr>
        <p:spPr>
          <a:xfrm>
            <a:off x="1122829" y="4142887"/>
            <a:ext cx="10230970" cy="1754326"/>
          </a:xfrm>
          <a:prstGeom prst="rect">
            <a:avLst/>
          </a:prstGeom>
          <a:noFill/>
        </p:spPr>
        <p:txBody>
          <a:bodyPr wrap="square" rtlCol="0">
            <a:spAutoFit/>
          </a:bodyPr>
          <a:lstStyle/>
          <a:p>
            <a:pPr algn="just"/>
            <a:r>
              <a:rPr lang="en-GB" kern="100" dirty="0">
                <a:latin typeface="Calibri" panose="020F0502020204030204" pitchFamily="34" charset="0"/>
                <a:ea typeface="Calibri" panose="020F0502020204030204" pitchFamily="34" charset="0"/>
                <a:cs typeface="Times New Roman" panose="02020603050405020304" pitchFamily="18" charset="0"/>
              </a:rPr>
              <a:t>2023 we ran around £7k less in income than 2022, but we also dropped our expenses by around £8k. If we take into account the reason for the income loss (poor soaring year), we can estimate a loss of around £5k in flying fees which would have given us a surplus for FY2023 had the year been more weather friendly.</a:t>
            </a:r>
          </a:p>
          <a:p>
            <a:pPr algn="just"/>
            <a:endParaRPr lang="en-GB"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800" kern="100" dirty="0">
                <a:effectLst/>
                <a:latin typeface="Calibri" panose="020F0502020204030204" pitchFamily="34" charset="0"/>
                <a:ea typeface="Calibri" panose="020F0502020204030204" pitchFamily="34" charset="0"/>
                <a:cs typeface="Times New Roman" panose="02020603050405020304" pitchFamily="18" charset="0"/>
              </a:rPr>
              <a:t>Overall, this is an acceptable result. The changes the committee made last year is starting to bear fruit. However we have many more opportunities and ways of making these figures more favourable.</a:t>
            </a:r>
            <a:endParaRPr lang="en-GB" dirty="0"/>
          </a:p>
        </p:txBody>
      </p:sp>
      <p:sp>
        <p:nvSpPr>
          <p:cNvPr id="3" name="TextBox 2">
            <a:extLst>
              <a:ext uri="{FF2B5EF4-FFF2-40B4-BE49-F238E27FC236}">
                <a16:creationId xmlns:a16="http://schemas.microsoft.com/office/drawing/2014/main" id="{73EB8D14-6AA9-9787-2ECB-B43D92FE49FD}"/>
              </a:ext>
            </a:extLst>
          </p:cNvPr>
          <p:cNvSpPr txBox="1"/>
          <p:nvPr/>
        </p:nvSpPr>
        <p:spPr>
          <a:xfrm>
            <a:off x="0" y="1763535"/>
            <a:ext cx="184731" cy="707886"/>
          </a:xfrm>
          <a:prstGeom prst="rect">
            <a:avLst/>
          </a:prstGeom>
          <a:noFill/>
        </p:spPr>
        <p:txBody>
          <a:bodyPr wrap="none" rtlCol="0">
            <a:spAutoFit/>
          </a:bodyPr>
          <a:lstStyle/>
          <a:p>
            <a:br>
              <a:rPr lang="en-GB" sz="2000" dirty="0">
                <a:latin typeface="Calibri" panose="020F0502020204030204" pitchFamily="34" charset="0"/>
                <a:ea typeface="Calibri" panose="020F0502020204030204" pitchFamily="34" charset="0"/>
                <a:cs typeface="Calibri" panose="020F0502020204030204" pitchFamily="34" charset="0"/>
              </a:rPr>
            </a:br>
            <a:endParaRPr lang="en-GB" sz="2000" dirty="0">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7" name="Table 6">
            <a:extLst>
              <a:ext uri="{FF2B5EF4-FFF2-40B4-BE49-F238E27FC236}">
                <a16:creationId xmlns:a16="http://schemas.microsoft.com/office/drawing/2014/main" id="{DEE2F238-6AEA-C030-135D-A257E6DBFF3E}"/>
              </a:ext>
            </a:extLst>
          </p:cNvPr>
          <p:cNvGraphicFramePr>
            <a:graphicFrameLocks noGrp="1"/>
          </p:cNvGraphicFramePr>
          <p:nvPr>
            <p:extLst>
              <p:ext uri="{D42A27DB-BD31-4B8C-83A1-F6EECF244321}">
                <p14:modId xmlns:p14="http://schemas.microsoft.com/office/powerpoint/2010/main" val="394097856"/>
              </p:ext>
            </p:extLst>
          </p:nvPr>
        </p:nvGraphicFramePr>
        <p:xfrm>
          <a:off x="2032000" y="1763535"/>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461027701"/>
                    </a:ext>
                  </a:extLst>
                </a:gridCol>
                <a:gridCol w="2709333">
                  <a:extLst>
                    <a:ext uri="{9D8B030D-6E8A-4147-A177-3AD203B41FA5}">
                      <a16:colId xmlns:a16="http://schemas.microsoft.com/office/drawing/2014/main" val="857513452"/>
                    </a:ext>
                  </a:extLst>
                </a:gridCol>
                <a:gridCol w="2709333">
                  <a:extLst>
                    <a:ext uri="{9D8B030D-6E8A-4147-A177-3AD203B41FA5}">
                      <a16:colId xmlns:a16="http://schemas.microsoft.com/office/drawing/2014/main" val="3203242101"/>
                    </a:ext>
                  </a:extLst>
                </a:gridCol>
              </a:tblGrid>
              <a:tr h="370840">
                <a:tc gridSpan="3">
                  <a:txBody>
                    <a:bodyPr/>
                    <a:lstStyle/>
                    <a:p>
                      <a:pPr algn="ctr"/>
                      <a:r>
                        <a:rPr lang="en-GB" dirty="0">
                          <a:solidFill>
                            <a:schemeClr val="bg1">
                              <a:lumMod val="50000"/>
                            </a:schemeClr>
                          </a:solidFill>
                        </a:rPr>
                        <a:t>FINANCIAL REPORT &amp; COMPARISON</a:t>
                      </a:r>
                    </a:p>
                  </a:txBody>
                  <a:tcPr/>
                </a:tc>
                <a:tc hMerge="1">
                  <a:txBody>
                    <a:bodyPr/>
                    <a:lstStyle/>
                    <a:p>
                      <a:endParaRPr/>
                    </a:p>
                  </a:txBody>
                  <a:tcPr/>
                </a:tc>
                <a:tc hMerge="1">
                  <a:txBody>
                    <a:bodyPr/>
                    <a:lstStyle/>
                    <a:p>
                      <a:endParaRPr dirty="0"/>
                    </a:p>
                  </a:txBody>
                  <a:tcPr/>
                </a:tc>
                <a:extLst>
                  <a:ext uri="{0D108BD9-81ED-4DB2-BD59-A6C34878D82A}">
                    <a16:rowId xmlns:a16="http://schemas.microsoft.com/office/drawing/2014/main" val="4175138569"/>
                  </a:ext>
                </a:extLst>
              </a:tr>
              <a:tr h="370840">
                <a:tc>
                  <a:txBody>
                    <a:bodyPr/>
                    <a:lstStyle/>
                    <a:p>
                      <a:endParaRPr lang="en-GB"/>
                    </a:p>
                  </a:txBody>
                  <a:tcPr/>
                </a:tc>
                <a:tc>
                  <a:txBody>
                    <a:bodyPr/>
                    <a:lstStyle/>
                    <a:p>
                      <a:pPr algn="ctr"/>
                      <a:r>
                        <a:rPr lang="en-GB" dirty="0"/>
                        <a:t>INCOME</a:t>
                      </a:r>
                    </a:p>
                  </a:txBody>
                  <a:tcPr/>
                </a:tc>
                <a:tc>
                  <a:txBody>
                    <a:bodyPr/>
                    <a:lstStyle/>
                    <a:p>
                      <a:pPr algn="ctr"/>
                      <a:r>
                        <a:rPr lang="en-GB" dirty="0"/>
                        <a:t>EXPENDITURE</a:t>
                      </a:r>
                    </a:p>
                  </a:txBody>
                  <a:tcPr/>
                </a:tc>
                <a:extLst>
                  <a:ext uri="{0D108BD9-81ED-4DB2-BD59-A6C34878D82A}">
                    <a16:rowId xmlns:a16="http://schemas.microsoft.com/office/drawing/2014/main" val="3861706341"/>
                  </a:ext>
                </a:extLst>
              </a:tr>
              <a:tr h="370840">
                <a:tc>
                  <a:txBody>
                    <a:bodyPr/>
                    <a:lstStyle/>
                    <a:p>
                      <a:pPr algn="ctr"/>
                      <a:r>
                        <a:rPr lang="en-GB" dirty="0"/>
                        <a:t>FY 2023</a:t>
                      </a:r>
                    </a:p>
                  </a:txBody>
                  <a:tcPr/>
                </a:tc>
                <a:tc>
                  <a:txBody>
                    <a:bodyPr/>
                    <a:lstStyle/>
                    <a:p>
                      <a:pPr algn="ctr"/>
                      <a:r>
                        <a:rPr lang="en-GB" dirty="0"/>
                        <a:t>£54,583</a:t>
                      </a:r>
                    </a:p>
                  </a:txBody>
                  <a:tcPr/>
                </a:tc>
                <a:tc>
                  <a:txBody>
                    <a:bodyPr/>
                    <a:lstStyle/>
                    <a:p>
                      <a:pPr algn="ctr"/>
                      <a:r>
                        <a:rPr lang="en-GB" dirty="0"/>
                        <a:t>£56,582</a:t>
                      </a:r>
                    </a:p>
                  </a:txBody>
                  <a:tcPr/>
                </a:tc>
                <a:extLst>
                  <a:ext uri="{0D108BD9-81ED-4DB2-BD59-A6C34878D82A}">
                    <a16:rowId xmlns:a16="http://schemas.microsoft.com/office/drawing/2014/main" val="1726824901"/>
                  </a:ext>
                </a:extLst>
              </a:tr>
              <a:tr h="370840">
                <a:tc>
                  <a:txBody>
                    <a:bodyPr/>
                    <a:lstStyle/>
                    <a:p>
                      <a:pPr algn="ctr"/>
                      <a:r>
                        <a:rPr lang="en-GB" dirty="0">
                          <a:solidFill>
                            <a:schemeClr val="bg1">
                              <a:lumMod val="75000"/>
                            </a:schemeClr>
                          </a:solidFill>
                        </a:rPr>
                        <a:t>FY 2022</a:t>
                      </a:r>
                    </a:p>
                  </a:txBody>
                  <a:tcPr/>
                </a:tc>
                <a:tc>
                  <a:txBody>
                    <a:bodyPr/>
                    <a:lstStyle/>
                    <a:p>
                      <a:pPr algn="ctr"/>
                      <a:r>
                        <a:rPr lang="en-GB" dirty="0">
                          <a:solidFill>
                            <a:schemeClr val="bg1">
                              <a:lumMod val="75000"/>
                            </a:schemeClr>
                          </a:solidFill>
                        </a:rPr>
                        <a:t>£61,498</a:t>
                      </a:r>
                    </a:p>
                  </a:txBody>
                  <a:tcPr/>
                </a:tc>
                <a:tc>
                  <a:txBody>
                    <a:bodyPr/>
                    <a:lstStyle/>
                    <a:p>
                      <a:pPr algn="ctr"/>
                      <a:r>
                        <a:rPr lang="en-GB" dirty="0">
                          <a:solidFill>
                            <a:schemeClr val="bg1">
                              <a:lumMod val="75000"/>
                            </a:schemeClr>
                          </a:solidFill>
                        </a:rPr>
                        <a:t>£64,256</a:t>
                      </a:r>
                    </a:p>
                  </a:txBody>
                  <a:tcPr/>
                </a:tc>
                <a:extLst>
                  <a:ext uri="{0D108BD9-81ED-4DB2-BD59-A6C34878D82A}">
                    <a16:rowId xmlns:a16="http://schemas.microsoft.com/office/drawing/2014/main" val="4215638561"/>
                  </a:ext>
                </a:extLst>
              </a:tr>
            </a:tbl>
          </a:graphicData>
        </a:graphic>
      </p:graphicFrame>
    </p:spTree>
    <p:extLst>
      <p:ext uri="{BB962C8B-B14F-4D97-AF65-F5344CB8AC3E}">
        <p14:creationId xmlns:p14="http://schemas.microsoft.com/office/powerpoint/2010/main" val="1016916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10</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12" name="TextBox 11">
            <a:extLst>
              <a:ext uri="{FF2B5EF4-FFF2-40B4-BE49-F238E27FC236}">
                <a16:creationId xmlns:a16="http://schemas.microsoft.com/office/drawing/2014/main" id="{311AA596-52E5-820A-31AB-1BDCE16CB98F}"/>
              </a:ext>
            </a:extLst>
          </p:cNvPr>
          <p:cNvSpPr txBox="1"/>
          <p:nvPr/>
        </p:nvSpPr>
        <p:spPr>
          <a:xfrm>
            <a:off x="281391" y="136525"/>
            <a:ext cx="9941008" cy="646331"/>
          </a:xfrm>
          <a:prstGeom prst="rect">
            <a:avLst/>
          </a:prstGeom>
          <a:noFill/>
        </p:spPr>
        <p:txBody>
          <a:bodyPr wrap="square" rtlCol="0">
            <a:spAutoFit/>
          </a:bodyPr>
          <a:lstStyle/>
          <a:p>
            <a:r>
              <a:rPr lang="en-GB" sz="3600" dirty="0" err="1">
                <a:latin typeface="Biome Light" panose="020B0502040204020203" pitchFamily="34" charset="0"/>
                <a:cs typeface="Biome Light" panose="020B0502040204020203" pitchFamily="34" charset="0"/>
              </a:rPr>
              <a:t>Opportinities</a:t>
            </a:r>
            <a:endParaRPr lang="en-GB" sz="3600" dirty="0">
              <a:latin typeface="Biome Light" panose="020B0502040204020203" pitchFamily="34" charset="0"/>
              <a:cs typeface="Biome Light" panose="020B0502040204020203" pitchFamily="34" charset="0"/>
            </a:endParaRPr>
          </a:p>
        </p:txBody>
      </p:sp>
      <p:sp>
        <p:nvSpPr>
          <p:cNvPr id="13" name="TextBox 12">
            <a:extLst>
              <a:ext uri="{FF2B5EF4-FFF2-40B4-BE49-F238E27FC236}">
                <a16:creationId xmlns:a16="http://schemas.microsoft.com/office/drawing/2014/main" id="{B16A9439-AE1A-6A46-F535-AE5C808B7B5A}"/>
              </a:ext>
            </a:extLst>
          </p:cNvPr>
          <p:cNvSpPr txBox="1"/>
          <p:nvPr/>
        </p:nvSpPr>
        <p:spPr>
          <a:xfrm>
            <a:off x="1727200" y="1188316"/>
            <a:ext cx="7861300" cy="3970318"/>
          </a:xfrm>
          <a:prstGeom prst="rect">
            <a:avLst/>
          </a:prstGeom>
          <a:noFill/>
        </p:spPr>
        <p:txBody>
          <a:bodyPr wrap="square" rtlCol="0">
            <a:spAutoFit/>
          </a:bodyPr>
          <a:lstStyle/>
          <a:p>
            <a:pPr marL="285750" indent="-285750">
              <a:buFont typeface="Arial" panose="020B0604020202020204" pitchFamily="34" charset="0"/>
              <a:buChar char="•"/>
            </a:pPr>
            <a:r>
              <a:rPr lang="en-GB" dirty="0"/>
              <a:t>Mentoring</a:t>
            </a:r>
          </a:p>
          <a:p>
            <a:pPr marL="285750" indent="-285750">
              <a:buFont typeface="Arial" panose="020B0604020202020204" pitchFamily="34" charset="0"/>
              <a:buChar char="•"/>
            </a:pPr>
            <a:r>
              <a:rPr lang="en-GB" dirty="0"/>
              <a:t>Buddy system for new members</a:t>
            </a:r>
          </a:p>
          <a:p>
            <a:pPr marL="285750" indent="-285750">
              <a:buFont typeface="Arial" panose="020B0604020202020204" pitchFamily="34" charset="0"/>
              <a:buChar char="•"/>
            </a:pPr>
            <a:r>
              <a:rPr lang="en-GB" dirty="0"/>
              <a:t>Open days</a:t>
            </a:r>
          </a:p>
          <a:p>
            <a:pPr marL="285750" indent="-285750">
              <a:buFont typeface="Arial" panose="020B0604020202020204" pitchFamily="34" charset="0"/>
              <a:buChar char="•"/>
            </a:pPr>
            <a:r>
              <a:rPr lang="en-GB" dirty="0"/>
              <a:t>Advertising – talking aircraft to county shows etc.</a:t>
            </a:r>
          </a:p>
          <a:p>
            <a:pPr marL="285750" indent="-285750">
              <a:buFont typeface="Arial" panose="020B0604020202020204" pitchFamily="34" charset="0"/>
              <a:buChar char="•"/>
            </a:pPr>
            <a:r>
              <a:rPr lang="en-GB" dirty="0"/>
              <a:t>Member retention</a:t>
            </a:r>
          </a:p>
          <a:p>
            <a:pPr marL="285750" indent="-285750">
              <a:buFont typeface="Arial" panose="020B0604020202020204" pitchFamily="34" charset="0"/>
              <a:buChar char="•"/>
            </a:pPr>
            <a:r>
              <a:rPr lang="en-GB" dirty="0"/>
              <a:t>Club social events</a:t>
            </a:r>
          </a:p>
          <a:p>
            <a:pPr marL="285750" indent="-285750">
              <a:buFont typeface="Arial" panose="020B0604020202020204" pitchFamily="34" charset="0"/>
              <a:buChar char="•"/>
            </a:pPr>
            <a:r>
              <a:rPr lang="en-GB" dirty="0"/>
              <a:t>New aircraft</a:t>
            </a:r>
          </a:p>
          <a:p>
            <a:pPr marL="285750" indent="-285750">
              <a:buFont typeface="Arial" panose="020B0604020202020204" pitchFamily="34" charset="0"/>
              <a:buChar char="•"/>
            </a:pPr>
            <a:r>
              <a:rPr lang="en-GB" dirty="0"/>
              <a:t>New ground equipment</a:t>
            </a:r>
          </a:p>
          <a:p>
            <a:pPr marL="285750" indent="-285750">
              <a:buFont typeface="Arial" panose="020B0604020202020204" pitchFamily="34" charset="0"/>
              <a:buChar char="•"/>
            </a:pPr>
            <a:r>
              <a:rPr lang="en-GB" dirty="0"/>
              <a:t>Ground school</a:t>
            </a:r>
          </a:p>
          <a:p>
            <a:pPr marL="285750" indent="-285750">
              <a:buFont typeface="Arial" panose="020B0604020202020204" pitchFamily="34" charset="0"/>
              <a:buChar char="•"/>
            </a:pPr>
            <a:r>
              <a:rPr lang="en-GB" dirty="0"/>
              <a:t>Intensive courses</a:t>
            </a:r>
          </a:p>
          <a:p>
            <a:pPr marL="285750" indent="-285750">
              <a:buFont typeface="Arial" panose="020B0604020202020204" pitchFamily="34" charset="0"/>
              <a:buChar char="•"/>
            </a:pPr>
            <a:r>
              <a:rPr lang="en-GB" dirty="0"/>
              <a:t>Corporate Events</a:t>
            </a:r>
          </a:p>
          <a:p>
            <a:pPr marL="285750" indent="-285750">
              <a:buFont typeface="Arial" panose="020B0604020202020204" pitchFamily="34" charset="0"/>
              <a:buChar char="•"/>
            </a:pPr>
            <a:r>
              <a:rPr lang="en-GB" dirty="0"/>
              <a:t>Additional Weekday flying </a:t>
            </a:r>
          </a:p>
          <a:p>
            <a:pPr marL="285750" indent="-285750">
              <a:buFont typeface="Arial" panose="020B0604020202020204" pitchFamily="34" charset="0"/>
              <a:buChar char="•"/>
            </a:pPr>
            <a:r>
              <a:rPr lang="en-GB" dirty="0"/>
              <a:t>Aerotow </a:t>
            </a:r>
          </a:p>
          <a:p>
            <a:pPr marL="285750" indent="-285750">
              <a:buFont typeface="Arial" panose="020B0604020202020204" pitchFamily="34" charset="0"/>
              <a:buChar char="•"/>
            </a:pPr>
            <a:r>
              <a:rPr lang="en-GB" dirty="0"/>
              <a:t>Competitions</a:t>
            </a:r>
          </a:p>
        </p:txBody>
      </p:sp>
      <p:sp>
        <p:nvSpPr>
          <p:cNvPr id="14" name="TextBox 13">
            <a:extLst>
              <a:ext uri="{FF2B5EF4-FFF2-40B4-BE49-F238E27FC236}">
                <a16:creationId xmlns:a16="http://schemas.microsoft.com/office/drawing/2014/main" id="{4DA9A8F6-61E9-C4F9-8FC8-074445C8DD0A}"/>
              </a:ext>
            </a:extLst>
          </p:cNvPr>
          <p:cNvSpPr txBox="1"/>
          <p:nvPr/>
        </p:nvSpPr>
        <p:spPr>
          <a:xfrm>
            <a:off x="1356189" y="5723878"/>
            <a:ext cx="9565240" cy="461665"/>
          </a:xfrm>
          <a:prstGeom prst="rect">
            <a:avLst/>
          </a:prstGeom>
          <a:noFill/>
        </p:spPr>
        <p:txBody>
          <a:bodyPr wrap="square" rtlCol="0">
            <a:spAutoFit/>
          </a:bodyPr>
          <a:lstStyle/>
          <a:p>
            <a:pPr algn="ctr"/>
            <a:r>
              <a:rPr lang="en-GB" sz="2400" dirty="0">
                <a:solidFill>
                  <a:srgbClr val="FF0000"/>
                </a:solidFill>
              </a:rPr>
              <a:t>There is NO REASON WHY Shalbourne cannot be bigger and better!</a:t>
            </a:r>
          </a:p>
        </p:txBody>
      </p:sp>
    </p:spTree>
    <p:extLst>
      <p:ext uri="{BB962C8B-B14F-4D97-AF65-F5344CB8AC3E}">
        <p14:creationId xmlns:p14="http://schemas.microsoft.com/office/powerpoint/2010/main" val="35715163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1181101"/>
            <a:ext cx="5111750" cy="635000"/>
          </a:xfrm>
        </p:spPr>
        <p:txBody>
          <a:bodyPr>
            <a:noAutofit/>
          </a:bodyPr>
          <a:lstStyle/>
          <a:p>
            <a:r>
              <a:rPr lang="en-US" sz="4800" dirty="0"/>
              <a:t>TREASURER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2400" dirty="0"/>
              <a:t>ANNUAL FINANCIAL REPORT</a:t>
            </a:r>
          </a:p>
          <a:p>
            <a:pPr marL="285750" indent="-285750">
              <a:buFont typeface="Arial" panose="020B0604020202020204" pitchFamily="34" charset="0"/>
              <a:buChar char="•"/>
            </a:pPr>
            <a:r>
              <a:rPr lang="en-US" sz="2400" dirty="0"/>
              <a:t>2024 CHALLENGES</a:t>
            </a:r>
          </a:p>
          <a:p>
            <a:pPr marL="285750" indent="-285750">
              <a:buFont typeface="Arial" panose="020B0604020202020204" pitchFamily="34" charset="0"/>
              <a:buChar char="•"/>
            </a:pPr>
            <a:r>
              <a:rPr lang="en-US" sz="2400" dirty="0"/>
              <a:t>2024 FINANCIAL PLAN</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11</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35664395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9336262" cy="635000"/>
          </a:xfrm>
        </p:spPr>
        <p:txBody>
          <a:bodyPr>
            <a:noAutofit/>
          </a:bodyPr>
          <a:lstStyle/>
          <a:p>
            <a:r>
              <a:rPr lang="en-US" sz="4800" dirty="0"/>
              <a:t>TREASURER - Expenditure</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12</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graphicFrame>
        <p:nvGraphicFramePr>
          <p:cNvPr id="3" name="Table 6">
            <a:extLst>
              <a:ext uri="{FF2B5EF4-FFF2-40B4-BE49-F238E27FC236}">
                <a16:creationId xmlns:a16="http://schemas.microsoft.com/office/drawing/2014/main" id="{EFB2BC39-84DD-A7EF-8B1D-6138F55D4114}"/>
              </a:ext>
            </a:extLst>
          </p:cNvPr>
          <p:cNvGraphicFramePr>
            <a:graphicFrameLocks noGrp="1"/>
          </p:cNvGraphicFramePr>
          <p:nvPr>
            <p:extLst>
              <p:ext uri="{D42A27DB-BD31-4B8C-83A1-F6EECF244321}">
                <p14:modId xmlns:p14="http://schemas.microsoft.com/office/powerpoint/2010/main" val="1626513818"/>
              </p:ext>
            </p:extLst>
          </p:nvPr>
        </p:nvGraphicFramePr>
        <p:xfrm>
          <a:off x="285393" y="830609"/>
          <a:ext cx="5242104" cy="5196781"/>
        </p:xfrm>
        <a:graphic>
          <a:graphicData uri="http://schemas.openxmlformats.org/drawingml/2006/table">
            <a:tbl>
              <a:tblPr firstRow="1" bandRow="1">
                <a:tableStyleId>{5C22544A-7EE6-4342-B048-85BDC9FD1C3A}</a:tableStyleId>
              </a:tblPr>
              <a:tblGrid>
                <a:gridCol w="4040027">
                  <a:extLst>
                    <a:ext uri="{9D8B030D-6E8A-4147-A177-3AD203B41FA5}">
                      <a16:colId xmlns:a16="http://schemas.microsoft.com/office/drawing/2014/main" val="2019190030"/>
                    </a:ext>
                  </a:extLst>
                </a:gridCol>
                <a:gridCol w="1202077">
                  <a:extLst>
                    <a:ext uri="{9D8B030D-6E8A-4147-A177-3AD203B41FA5}">
                      <a16:colId xmlns:a16="http://schemas.microsoft.com/office/drawing/2014/main" val="1037154278"/>
                    </a:ext>
                  </a:extLst>
                </a:gridCol>
              </a:tblGrid>
              <a:tr h="370840">
                <a:tc>
                  <a:txBody>
                    <a:bodyPr/>
                    <a:lstStyle/>
                    <a:p>
                      <a:r>
                        <a:rPr lang="en-GB" dirty="0"/>
                        <a:t>Expense</a:t>
                      </a:r>
                    </a:p>
                  </a:txBody>
                  <a:tcPr/>
                </a:tc>
                <a:tc>
                  <a:txBody>
                    <a:bodyPr/>
                    <a:lstStyle/>
                    <a:p>
                      <a:pPr algn="r"/>
                      <a:r>
                        <a:rPr lang="en-GB" dirty="0"/>
                        <a:t>£</a:t>
                      </a:r>
                    </a:p>
                  </a:txBody>
                  <a:tcPr/>
                </a:tc>
                <a:extLst>
                  <a:ext uri="{0D108BD9-81ED-4DB2-BD59-A6C34878D82A}">
                    <a16:rowId xmlns:a16="http://schemas.microsoft.com/office/drawing/2014/main" val="2402952573"/>
                  </a:ext>
                </a:extLst>
              </a:tr>
              <a:tr h="370840">
                <a:tc>
                  <a:txBody>
                    <a:bodyPr/>
                    <a:lstStyle/>
                    <a:p>
                      <a:r>
                        <a:rPr lang="en-GB" dirty="0"/>
                        <a:t>Admin</a:t>
                      </a:r>
                    </a:p>
                  </a:txBody>
                  <a:tcPr/>
                </a:tc>
                <a:tc>
                  <a:txBody>
                    <a:bodyPr/>
                    <a:lstStyle/>
                    <a:p>
                      <a:pPr algn="r"/>
                      <a:r>
                        <a:rPr lang="en-GB" dirty="0"/>
                        <a:t>£597</a:t>
                      </a:r>
                    </a:p>
                  </a:txBody>
                  <a:tcPr/>
                </a:tc>
                <a:extLst>
                  <a:ext uri="{0D108BD9-81ED-4DB2-BD59-A6C34878D82A}">
                    <a16:rowId xmlns:a16="http://schemas.microsoft.com/office/drawing/2014/main" val="1208209241"/>
                  </a:ext>
                </a:extLst>
              </a:tr>
              <a:tr h="370840">
                <a:tc>
                  <a:txBody>
                    <a:bodyPr/>
                    <a:lstStyle/>
                    <a:p>
                      <a:r>
                        <a:rPr lang="en-GB" dirty="0"/>
                        <a:t>Aircraft</a:t>
                      </a:r>
                    </a:p>
                  </a:txBody>
                  <a:tcPr/>
                </a:tc>
                <a:tc>
                  <a:txBody>
                    <a:bodyPr/>
                    <a:lstStyle/>
                    <a:p>
                      <a:pPr algn="r"/>
                      <a:r>
                        <a:rPr lang="en-GB" dirty="0"/>
                        <a:t>£11,341</a:t>
                      </a:r>
                    </a:p>
                  </a:txBody>
                  <a:tcPr/>
                </a:tc>
                <a:extLst>
                  <a:ext uri="{0D108BD9-81ED-4DB2-BD59-A6C34878D82A}">
                    <a16:rowId xmlns:a16="http://schemas.microsoft.com/office/drawing/2014/main" val="2187196799"/>
                  </a:ext>
                </a:extLst>
              </a:tr>
              <a:tr h="370840">
                <a:tc>
                  <a:txBody>
                    <a:bodyPr/>
                    <a:lstStyle/>
                    <a:p>
                      <a:r>
                        <a:rPr lang="en-GB" dirty="0"/>
                        <a:t>BGA</a:t>
                      </a:r>
                    </a:p>
                  </a:txBody>
                  <a:tcPr/>
                </a:tc>
                <a:tc>
                  <a:txBody>
                    <a:bodyPr/>
                    <a:lstStyle/>
                    <a:p>
                      <a:pPr algn="r"/>
                      <a:r>
                        <a:rPr lang="en-GB" dirty="0"/>
                        <a:t>£2,450</a:t>
                      </a:r>
                    </a:p>
                  </a:txBody>
                  <a:tcPr/>
                </a:tc>
                <a:extLst>
                  <a:ext uri="{0D108BD9-81ED-4DB2-BD59-A6C34878D82A}">
                    <a16:rowId xmlns:a16="http://schemas.microsoft.com/office/drawing/2014/main" val="576871340"/>
                  </a:ext>
                </a:extLst>
              </a:tr>
              <a:tr h="370840">
                <a:tc>
                  <a:txBody>
                    <a:bodyPr/>
                    <a:lstStyle/>
                    <a:p>
                      <a:r>
                        <a:rPr lang="en-GB" dirty="0"/>
                        <a:t>Club Insurance</a:t>
                      </a:r>
                    </a:p>
                  </a:txBody>
                  <a:tcPr/>
                </a:tc>
                <a:tc>
                  <a:txBody>
                    <a:bodyPr/>
                    <a:lstStyle/>
                    <a:p>
                      <a:pPr algn="r"/>
                      <a:r>
                        <a:rPr lang="en-GB" dirty="0"/>
                        <a:t>£8,669</a:t>
                      </a:r>
                    </a:p>
                  </a:txBody>
                  <a:tcPr/>
                </a:tc>
                <a:extLst>
                  <a:ext uri="{0D108BD9-81ED-4DB2-BD59-A6C34878D82A}">
                    <a16:rowId xmlns:a16="http://schemas.microsoft.com/office/drawing/2014/main" val="4103412936"/>
                  </a:ext>
                </a:extLst>
              </a:tr>
              <a:tr h="370840">
                <a:tc>
                  <a:txBody>
                    <a:bodyPr/>
                    <a:lstStyle/>
                    <a:p>
                      <a:r>
                        <a:rPr lang="en-GB" dirty="0"/>
                        <a:t>Corporation Tax</a:t>
                      </a:r>
                    </a:p>
                  </a:txBody>
                  <a:tcPr/>
                </a:tc>
                <a:tc>
                  <a:txBody>
                    <a:bodyPr/>
                    <a:lstStyle/>
                    <a:p>
                      <a:pPr algn="r"/>
                      <a:r>
                        <a:rPr lang="en-GB" dirty="0"/>
                        <a:t>£1,200</a:t>
                      </a:r>
                    </a:p>
                  </a:txBody>
                  <a:tcPr/>
                </a:tc>
                <a:extLst>
                  <a:ext uri="{0D108BD9-81ED-4DB2-BD59-A6C34878D82A}">
                    <a16:rowId xmlns:a16="http://schemas.microsoft.com/office/drawing/2014/main" val="430635165"/>
                  </a:ext>
                </a:extLst>
              </a:tr>
              <a:tr h="370840">
                <a:tc>
                  <a:txBody>
                    <a:bodyPr/>
                    <a:lstStyle/>
                    <a:p>
                      <a:r>
                        <a:rPr lang="en-GB" dirty="0"/>
                        <a:t>Cost of Sales</a:t>
                      </a:r>
                    </a:p>
                  </a:txBody>
                  <a:tcPr/>
                </a:tc>
                <a:tc>
                  <a:txBody>
                    <a:bodyPr/>
                    <a:lstStyle/>
                    <a:p>
                      <a:pPr algn="r"/>
                      <a:r>
                        <a:rPr lang="en-GB" dirty="0"/>
                        <a:t>£603</a:t>
                      </a:r>
                    </a:p>
                  </a:txBody>
                  <a:tcPr/>
                </a:tc>
                <a:extLst>
                  <a:ext uri="{0D108BD9-81ED-4DB2-BD59-A6C34878D82A}">
                    <a16:rowId xmlns:a16="http://schemas.microsoft.com/office/drawing/2014/main" val="2967314723"/>
                  </a:ext>
                </a:extLst>
              </a:tr>
              <a:tr h="370840">
                <a:tc>
                  <a:txBody>
                    <a:bodyPr/>
                    <a:lstStyle/>
                    <a:p>
                      <a:r>
                        <a:rPr lang="en-GB" dirty="0"/>
                        <a:t>Fuel</a:t>
                      </a:r>
                    </a:p>
                  </a:txBody>
                  <a:tcPr/>
                </a:tc>
                <a:tc>
                  <a:txBody>
                    <a:bodyPr/>
                    <a:lstStyle/>
                    <a:p>
                      <a:pPr algn="r"/>
                      <a:r>
                        <a:rPr lang="en-GB" dirty="0"/>
                        <a:t>£4,478</a:t>
                      </a:r>
                    </a:p>
                  </a:txBody>
                  <a:tcPr/>
                </a:tc>
                <a:extLst>
                  <a:ext uri="{0D108BD9-81ED-4DB2-BD59-A6C34878D82A}">
                    <a16:rowId xmlns:a16="http://schemas.microsoft.com/office/drawing/2014/main" val="880766370"/>
                  </a:ext>
                </a:extLst>
              </a:tr>
              <a:tr h="370840">
                <a:tc>
                  <a:txBody>
                    <a:bodyPr/>
                    <a:lstStyle/>
                    <a:p>
                      <a:r>
                        <a:rPr lang="en-GB" dirty="0"/>
                        <a:t>Glider Rental</a:t>
                      </a:r>
                    </a:p>
                  </a:txBody>
                  <a:tcPr/>
                </a:tc>
                <a:tc>
                  <a:txBody>
                    <a:bodyPr/>
                    <a:lstStyle/>
                    <a:p>
                      <a:pPr algn="r"/>
                      <a:r>
                        <a:rPr lang="en-GB" dirty="0"/>
                        <a:t>£1,116</a:t>
                      </a:r>
                    </a:p>
                  </a:txBody>
                  <a:tcPr/>
                </a:tc>
                <a:extLst>
                  <a:ext uri="{0D108BD9-81ED-4DB2-BD59-A6C34878D82A}">
                    <a16:rowId xmlns:a16="http://schemas.microsoft.com/office/drawing/2014/main" val="3921549936"/>
                  </a:ext>
                </a:extLst>
              </a:tr>
              <a:tr h="370840">
                <a:tc>
                  <a:txBody>
                    <a:bodyPr/>
                    <a:lstStyle/>
                    <a:p>
                      <a:r>
                        <a:rPr lang="en-GB" dirty="0"/>
                        <a:t>Maintenance</a:t>
                      </a:r>
                    </a:p>
                  </a:txBody>
                  <a:tcPr/>
                </a:tc>
                <a:tc>
                  <a:txBody>
                    <a:bodyPr/>
                    <a:lstStyle/>
                    <a:p>
                      <a:pPr algn="r"/>
                      <a:r>
                        <a:rPr lang="en-GB" dirty="0"/>
                        <a:t>£1,205</a:t>
                      </a:r>
                    </a:p>
                  </a:txBody>
                  <a:tcPr/>
                </a:tc>
                <a:extLst>
                  <a:ext uri="{0D108BD9-81ED-4DB2-BD59-A6C34878D82A}">
                    <a16:rowId xmlns:a16="http://schemas.microsoft.com/office/drawing/2014/main" val="1637058794"/>
                  </a:ext>
                </a:extLst>
              </a:tr>
              <a:tr h="375861">
                <a:tc>
                  <a:txBody>
                    <a:bodyPr/>
                    <a:lstStyle/>
                    <a:p>
                      <a:r>
                        <a:rPr lang="en-GB" dirty="0"/>
                        <a:t>Miscellaneous</a:t>
                      </a:r>
                    </a:p>
                  </a:txBody>
                  <a:tcPr/>
                </a:tc>
                <a:tc>
                  <a:txBody>
                    <a:bodyPr/>
                    <a:lstStyle/>
                    <a:p>
                      <a:pPr algn="r"/>
                      <a:r>
                        <a:rPr lang="en-GB" dirty="0"/>
                        <a:t>£1,779</a:t>
                      </a:r>
                    </a:p>
                  </a:txBody>
                  <a:tcPr/>
                </a:tc>
                <a:extLst>
                  <a:ext uri="{0D108BD9-81ED-4DB2-BD59-A6C34878D82A}">
                    <a16:rowId xmlns:a16="http://schemas.microsoft.com/office/drawing/2014/main" val="4270337463"/>
                  </a:ext>
                </a:extLst>
              </a:tr>
              <a:tr h="370840">
                <a:tc>
                  <a:txBody>
                    <a:bodyPr/>
                    <a:lstStyle/>
                    <a:p>
                      <a:r>
                        <a:rPr lang="en-GB" dirty="0"/>
                        <a:t>Projects</a:t>
                      </a:r>
                    </a:p>
                  </a:txBody>
                  <a:tcPr/>
                </a:tc>
                <a:tc>
                  <a:txBody>
                    <a:bodyPr/>
                    <a:lstStyle/>
                    <a:p>
                      <a:pPr algn="r"/>
                      <a:r>
                        <a:rPr lang="en-GB" dirty="0"/>
                        <a:t>£8,614</a:t>
                      </a:r>
                    </a:p>
                  </a:txBody>
                  <a:tcPr/>
                </a:tc>
                <a:extLst>
                  <a:ext uri="{0D108BD9-81ED-4DB2-BD59-A6C34878D82A}">
                    <a16:rowId xmlns:a16="http://schemas.microsoft.com/office/drawing/2014/main" val="2391063577"/>
                  </a:ext>
                </a:extLst>
              </a:tr>
              <a:tr h="370840">
                <a:tc>
                  <a:txBody>
                    <a:bodyPr/>
                    <a:lstStyle/>
                    <a:p>
                      <a:r>
                        <a:rPr lang="en-GB" dirty="0"/>
                        <a:t>Refunds</a:t>
                      </a:r>
                    </a:p>
                  </a:txBody>
                  <a:tcPr/>
                </a:tc>
                <a:tc>
                  <a:txBody>
                    <a:bodyPr/>
                    <a:lstStyle/>
                    <a:p>
                      <a:pPr algn="r"/>
                      <a:r>
                        <a:rPr lang="en-GB" dirty="0"/>
                        <a:t>£1,449</a:t>
                      </a:r>
                    </a:p>
                  </a:txBody>
                  <a:tcPr/>
                </a:tc>
                <a:extLst>
                  <a:ext uri="{0D108BD9-81ED-4DB2-BD59-A6C34878D82A}">
                    <a16:rowId xmlns:a16="http://schemas.microsoft.com/office/drawing/2014/main" val="2364794400"/>
                  </a:ext>
                </a:extLst>
              </a:tr>
              <a:tr h="370840">
                <a:tc>
                  <a:txBody>
                    <a:bodyPr/>
                    <a:lstStyle/>
                    <a:p>
                      <a:r>
                        <a:rPr lang="en-GB" dirty="0"/>
                        <a:t>Safety</a:t>
                      </a:r>
                    </a:p>
                  </a:txBody>
                  <a:tcPr/>
                </a:tc>
                <a:tc>
                  <a:txBody>
                    <a:bodyPr/>
                    <a:lstStyle/>
                    <a:p>
                      <a:pPr algn="r"/>
                      <a:r>
                        <a:rPr lang="en-GB" dirty="0"/>
                        <a:t>£1,173</a:t>
                      </a:r>
                    </a:p>
                  </a:txBody>
                  <a:tcPr/>
                </a:tc>
                <a:extLst>
                  <a:ext uri="{0D108BD9-81ED-4DB2-BD59-A6C34878D82A}">
                    <a16:rowId xmlns:a16="http://schemas.microsoft.com/office/drawing/2014/main" val="130795414"/>
                  </a:ext>
                </a:extLst>
              </a:tr>
            </a:tbl>
          </a:graphicData>
        </a:graphic>
      </p:graphicFrame>
      <p:sp>
        <p:nvSpPr>
          <p:cNvPr id="11" name="TextBox 10">
            <a:extLst>
              <a:ext uri="{FF2B5EF4-FFF2-40B4-BE49-F238E27FC236}">
                <a16:creationId xmlns:a16="http://schemas.microsoft.com/office/drawing/2014/main" id="{CC5CD474-585A-12AE-F0C5-E0050D4FD41D}"/>
              </a:ext>
            </a:extLst>
          </p:cNvPr>
          <p:cNvSpPr txBox="1"/>
          <p:nvPr/>
        </p:nvSpPr>
        <p:spPr>
          <a:xfrm>
            <a:off x="5975552" y="1946846"/>
            <a:ext cx="5931055" cy="3693319"/>
          </a:xfrm>
          <a:prstGeom prst="rect">
            <a:avLst/>
          </a:prstGeom>
          <a:noFill/>
        </p:spPr>
        <p:txBody>
          <a:bodyPr wrap="square" rtlCol="0">
            <a:spAutoFit/>
          </a:bodyPr>
          <a:lstStyle/>
          <a:p>
            <a:pPr algn="just"/>
            <a:r>
              <a:rPr lang="en-GB" sz="1800" kern="100" dirty="0">
                <a:effectLst/>
                <a:latin typeface="Calibri" panose="020F0502020204030204" pitchFamily="34" charset="0"/>
                <a:ea typeface="Calibri" panose="020F0502020204030204" pitchFamily="34" charset="0"/>
                <a:cs typeface="Times New Roman" panose="02020603050405020304" pitchFamily="18" charset="0"/>
              </a:rPr>
              <a:t>Significant extra cost has been incurred in this financial year in the aircraft budget head due to the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Puchaz</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parts transport problems in particular and other remedial work. The generator,  workshop and </a:t>
            </a:r>
            <a:r>
              <a:rPr lang="en-GB" sz="1800" kern="100" dirty="0" err="1">
                <a:effectLst/>
                <a:latin typeface="Calibri" panose="020F0502020204030204" pitchFamily="34" charset="0"/>
                <a:ea typeface="Calibri" panose="020F0502020204030204" pitchFamily="34" charset="0"/>
                <a:cs typeface="Times New Roman" panose="02020603050405020304" pitchFamily="18" charset="0"/>
              </a:rPr>
              <a:t>freeflight</a:t>
            </a: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projects were also spend above the norm.</a:t>
            </a:r>
          </a:p>
          <a:p>
            <a:pPr algn="just"/>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In the coming year we will have to continue to manage our spend tightly as part of our goal to maintain a contingency of £20,000 and to start our new financial year at the beginning of October with £36,000 or more in the kitty.</a:t>
            </a:r>
          </a:p>
          <a:p>
            <a:pPr algn="just"/>
            <a:r>
              <a:rPr lang="en-GB" sz="1800" kern="100" dirty="0">
                <a:effectLst/>
                <a:latin typeface="Calibri" panose="020F0502020204030204" pitchFamily="34" charset="0"/>
                <a:ea typeface="Calibri" panose="020F0502020204030204" pitchFamily="34" charset="0"/>
                <a:cs typeface="Times New Roman" panose="02020603050405020304" pitchFamily="18" charset="0"/>
              </a:rPr>
              <a:t>The uncertainty in the UK economy and the world for may be the next two years should make us wary of increasing our fixed costs.</a:t>
            </a:r>
          </a:p>
          <a:p>
            <a:pPr algn="just"/>
            <a:endParaRPr lang="en-GB" dirty="0"/>
          </a:p>
        </p:txBody>
      </p:sp>
    </p:spTree>
    <p:extLst>
      <p:ext uri="{BB962C8B-B14F-4D97-AF65-F5344CB8AC3E}">
        <p14:creationId xmlns:p14="http://schemas.microsoft.com/office/powerpoint/2010/main" val="1360267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9336262" cy="635000"/>
          </a:xfrm>
        </p:spPr>
        <p:txBody>
          <a:bodyPr>
            <a:noAutofit/>
          </a:bodyPr>
          <a:lstStyle/>
          <a:p>
            <a:r>
              <a:rPr lang="en-US" sz="4800" dirty="0"/>
              <a:t>TREASURER - Income</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13</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graphicFrame>
        <p:nvGraphicFramePr>
          <p:cNvPr id="3" name="Table 6">
            <a:extLst>
              <a:ext uri="{FF2B5EF4-FFF2-40B4-BE49-F238E27FC236}">
                <a16:creationId xmlns:a16="http://schemas.microsoft.com/office/drawing/2014/main" id="{EFB2BC39-84DD-A7EF-8B1D-6138F55D4114}"/>
              </a:ext>
            </a:extLst>
          </p:cNvPr>
          <p:cNvGraphicFramePr>
            <a:graphicFrameLocks noGrp="1"/>
          </p:cNvGraphicFramePr>
          <p:nvPr>
            <p:extLst>
              <p:ext uri="{D42A27DB-BD31-4B8C-83A1-F6EECF244321}">
                <p14:modId xmlns:p14="http://schemas.microsoft.com/office/powerpoint/2010/main" val="1302970245"/>
              </p:ext>
            </p:extLst>
          </p:nvPr>
        </p:nvGraphicFramePr>
        <p:xfrm>
          <a:off x="285393" y="830609"/>
          <a:ext cx="5242104" cy="3337560"/>
        </p:xfrm>
        <a:graphic>
          <a:graphicData uri="http://schemas.openxmlformats.org/drawingml/2006/table">
            <a:tbl>
              <a:tblPr firstRow="1" bandRow="1">
                <a:tableStyleId>{5C22544A-7EE6-4342-B048-85BDC9FD1C3A}</a:tableStyleId>
              </a:tblPr>
              <a:tblGrid>
                <a:gridCol w="4040027">
                  <a:extLst>
                    <a:ext uri="{9D8B030D-6E8A-4147-A177-3AD203B41FA5}">
                      <a16:colId xmlns:a16="http://schemas.microsoft.com/office/drawing/2014/main" val="2019190030"/>
                    </a:ext>
                  </a:extLst>
                </a:gridCol>
                <a:gridCol w="1202077">
                  <a:extLst>
                    <a:ext uri="{9D8B030D-6E8A-4147-A177-3AD203B41FA5}">
                      <a16:colId xmlns:a16="http://schemas.microsoft.com/office/drawing/2014/main" val="1037154278"/>
                    </a:ext>
                  </a:extLst>
                </a:gridCol>
              </a:tblGrid>
              <a:tr h="370840">
                <a:tc>
                  <a:txBody>
                    <a:bodyPr/>
                    <a:lstStyle/>
                    <a:p>
                      <a:r>
                        <a:rPr lang="en-GB" dirty="0"/>
                        <a:t>Income</a:t>
                      </a:r>
                    </a:p>
                  </a:txBody>
                  <a:tcPr/>
                </a:tc>
                <a:tc>
                  <a:txBody>
                    <a:bodyPr/>
                    <a:lstStyle/>
                    <a:p>
                      <a:pPr algn="r"/>
                      <a:r>
                        <a:rPr lang="en-GB" dirty="0"/>
                        <a:t>£</a:t>
                      </a:r>
                    </a:p>
                  </a:txBody>
                  <a:tcPr/>
                </a:tc>
                <a:extLst>
                  <a:ext uri="{0D108BD9-81ED-4DB2-BD59-A6C34878D82A}">
                    <a16:rowId xmlns:a16="http://schemas.microsoft.com/office/drawing/2014/main" val="2402952573"/>
                  </a:ext>
                </a:extLst>
              </a:tr>
              <a:tr h="370840">
                <a:tc>
                  <a:txBody>
                    <a:bodyPr/>
                    <a:lstStyle/>
                    <a:p>
                      <a:r>
                        <a:rPr lang="en-GB" dirty="0"/>
                        <a:t>Grant</a:t>
                      </a:r>
                    </a:p>
                  </a:txBody>
                  <a:tcPr/>
                </a:tc>
                <a:tc>
                  <a:txBody>
                    <a:bodyPr/>
                    <a:lstStyle/>
                    <a:p>
                      <a:pPr algn="r"/>
                      <a:r>
                        <a:rPr lang="en-GB" dirty="0"/>
                        <a:t>£2,667</a:t>
                      </a:r>
                    </a:p>
                  </a:txBody>
                  <a:tcPr/>
                </a:tc>
                <a:extLst>
                  <a:ext uri="{0D108BD9-81ED-4DB2-BD59-A6C34878D82A}">
                    <a16:rowId xmlns:a16="http://schemas.microsoft.com/office/drawing/2014/main" val="1208209241"/>
                  </a:ext>
                </a:extLst>
              </a:tr>
              <a:tr h="370840">
                <a:tc>
                  <a:txBody>
                    <a:bodyPr/>
                    <a:lstStyle/>
                    <a:p>
                      <a:r>
                        <a:rPr lang="en-GB" dirty="0"/>
                        <a:t>Member’s fees</a:t>
                      </a:r>
                    </a:p>
                  </a:txBody>
                  <a:tcPr/>
                </a:tc>
                <a:tc>
                  <a:txBody>
                    <a:bodyPr/>
                    <a:lstStyle/>
                    <a:p>
                      <a:pPr algn="r"/>
                      <a:r>
                        <a:rPr lang="en-GB" dirty="0"/>
                        <a:t>£41,398</a:t>
                      </a:r>
                    </a:p>
                  </a:txBody>
                  <a:tcPr/>
                </a:tc>
                <a:extLst>
                  <a:ext uri="{0D108BD9-81ED-4DB2-BD59-A6C34878D82A}">
                    <a16:rowId xmlns:a16="http://schemas.microsoft.com/office/drawing/2014/main" val="2187196799"/>
                  </a:ext>
                </a:extLst>
              </a:tr>
              <a:tr h="370840">
                <a:tc>
                  <a:txBody>
                    <a:bodyPr/>
                    <a:lstStyle/>
                    <a:p>
                      <a:r>
                        <a:rPr lang="en-GB" dirty="0"/>
                        <a:t>Miscellaneous</a:t>
                      </a:r>
                    </a:p>
                  </a:txBody>
                  <a:tcPr/>
                </a:tc>
                <a:tc>
                  <a:txBody>
                    <a:bodyPr/>
                    <a:lstStyle/>
                    <a:p>
                      <a:pPr algn="r"/>
                      <a:r>
                        <a:rPr lang="en-GB" dirty="0"/>
                        <a:t>£993</a:t>
                      </a:r>
                    </a:p>
                  </a:txBody>
                  <a:tcPr/>
                </a:tc>
                <a:extLst>
                  <a:ext uri="{0D108BD9-81ED-4DB2-BD59-A6C34878D82A}">
                    <a16:rowId xmlns:a16="http://schemas.microsoft.com/office/drawing/2014/main" val="576871340"/>
                  </a:ext>
                </a:extLst>
              </a:tr>
              <a:tr h="370840">
                <a:tc>
                  <a:txBody>
                    <a:bodyPr/>
                    <a:lstStyle/>
                    <a:p>
                      <a:r>
                        <a:rPr lang="en-GB" dirty="0"/>
                        <a:t>Trial Lessons</a:t>
                      </a:r>
                    </a:p>
                  </a:txBody>
                  <a:tcPr/>
                </a:tc>
                <a:tc>
                  <a:txBody>
                    <a:bodyPr/>
                    <a:lstStyle/>
                    <a:p>
                      <a:pPr algn="r"/>
                      <a:r>
                        <a:rPr lang="en-GB" dirty="0"/>
                        <a:t>£16,148</a:t>
                      </a:r>
                    </a:p>
                  </a:txBody>
                  <a:tcPr/>
                </a:tc>
                <a:extLst>
                  <a:ext uri="{0D108BD9-81ED-4DB2-BD59-A6C34878D82A}">
                    <a16:rowId xmlns:a16="http://schemas.microsoft.com/office/drawing/2014/main" val="4103412936"/>
                  </a:ext>
                </a:extLst>
              </a:tr>
              <a:tr h="370840">
                <a:tc>
                  <a:txBody>
                    <a:bodyPr/>
                    <a:lstStyle/>
                    <a:p>
                      <a:r>
                        <a:rPr lang="en-GB" dirty="0"/>
                        <a:t>Visiting Pilots</a:t>
                      </a:r>
                    </a:p>
                  </a:txBody>
                  <a:tcPr/>
                </a:tc>
                <a:tc>
                  <a:txBody>
                    <a:bodyPr/>
                    <a:lstStyle/>
                    <a:p>
                      <a:pPr algn="r"/>
                      <a:r>
                        <a:rPr lang="en-GB" dirty="0"/>
                        <a:t>£292</a:t>
                      </a:r>
                    </a:p>
                  </a:txBody>
                  <a:tcPr/>
                </a:tc>
                <a:extLst>
                  <a:ext uri="{0D108BD9-81ED-4DB2-BD59-A6C34878D82A}">
                    <a16:rowId xmlns:a16="http://schemas.microsoft.com/office/drawing/2014/main" val="430635165"/>
                  </a:ext>
                </a:extLst>
              </a:tr>
              <a:tr h="370840">
                <a:tc>
                  <a:txBody>
                    <a:bodyPr/>
                    <a:lstStyle/>
                    <a:p>
                      <a:endParaRPr lang="en-GB" dirty="0"/>
                    </a:p>
                  </a:txBody>
                  <a:tcPr/>
                </a:tc>
                <a:tc>
                  <a:txBody>
                    <a:bodyPr/>
                    <a:lstStyle/>
                    <a:p>
                      <a:pPr algn="r"/>
                      <a:endParaRPr lang="en-GB" dirty="0"/>
                    </a:p>
                  </a:txBody>
                  <a:tcPr/>
                </a:tc>
                <a:extLst>
                  <a:ext uri="{0D108BD9-81ED-4DB2-BD59-A6C34878D82A}">
                    <a16:rowId xmlns:a16="http://schemas.microsoft.com/office/drawing/2014/main" val="2967314723"/>
                  </a:ext>
                </a:extLst>
              </a:tr>
              <a:tr h="370840">
                <a:tc>
                  <a:txBody>
                    <a:bodyPr/>
                    <a:lstStyle/>
                    <a:p>
                      <a:r>
                        <a:rPr lang="en-GB" dirty="0"/>
                        <a:t>*including membership</a:t>
                      </a:r>
                    </a:p>
                  </a:txBody>
                  <a:tcPr/>
                </a:tc>
                <a:tc>
                  <a:txBody>
                    <a:bodyPr/>
                    <a:lstStyle/>
                    <a:p>
                      <a:pPr algn="r"/>
                      <a:r>
                        <a:rPr lang="en-GB" dirty="0"/>
                        <a:t>£14,544</a:t>
                      </a:r>
                    </a:p>
                  </a:txBody>
                  <a:tcPr/>
                </a:tc>
                <a:extLst>
                  <a:ext uri="{0D108BD9-81ED-4DB2-BD59-A6C34878D82A}">
                    <a16:rowId xmlns:a16="http://schemas.microsoft.com/office/drawing/2014/main" val="880766370"/>
                  </a:ext>
                </a:extLst>
              </a:tr>
              <a:tr h="370840">
                <a:tc>
                  <a:txBody>
                    <a:bodyPr/>
                    <a:lstStyle/>
                    <a:p>
                      <a:r>
                        <a:rPr lang="en-GB" dirty="0"/>
                        <a:t>*including </a:t>
                      </a:r>
                      <a:r>
                        <a:rPr lang="en-GB" dirty="0" err="1"/>
                        <a:t>trailerage</a:t>
                      </a:r>
                      <a:endParaRPr lang="en-GB" dirty="0"/>
                    </a:p>
                  </a:txBody>
                  <a:tcPr/>
                </a:tc>
                <a:tc>
                  <a:txBody>
                    <a:bodyPr/>
                    <a:lstStyle/>
                    <a:p>
                      <a:pPr algn="r"/>
                      <a:r>
                        <a:rPr lang="en-GB" dirty="0"/>
                        <a:t>£3,464</a:t>
                      </a:r>
                    </a:p>
                  </a:txBody>
                  <a:tcPr/>
                </a:tc>
                <a:extLst>
                  <a:ext uri="{0D108BD9-81ED-4DB2-BD59-A6C34878D82A}">
                    <a16:rowId xmlns:a16="http://schemas.microsoft.com/office/drawing/2014/main" val="3921549936"/>
                  </a:ext>
                </a:extLst>
              </a:tr>
            </a:tbl>
          </a:graphicData>
        </a:graphic>
      </p:graphicFrame>
      <p:sp>
        <p:nvSpPr>
          <p:cNvPr id="11" name="TextBox 10">
            <a:extLst>
              <a:ext uri="{FF2B5EF4-FFF2-40B4-BE49-F238E27FC236}">
                <a16:creationId xmlns:a16="http://schemas.microsoft.com/office/drawing/2014/main" id="{CC5CD474-585A-12AE-F0C5-E0050D4FD41D}"/>
              </a:ext>
            </a:extLst>
          </p:cNvPr>
          <p:cNvSpPr txBox="1"/>
          <p:nvPr/>
        </p:nvSpPr>
        <p:spPr>
          <a:xfrm>
            <a:off x="5975552" y="1946846"/>
            <a:ext cx="5931055" cy="3970318"/>
          </a:xfrm>
          <a:prstGeom prst="rect">
            <a:avLst/>
          </a:prstGeom>
          <a:noFill/>
        </p:spPr>
        <p:txBody>
          <a:bodyPr wrap="square" rtlCol="0">
            <a:spAutoFit/>
          </a:bodyPr>
          <a:lstStyle/>
          <a:p>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Objectives are to retain members, win new members, develop more activities to attract pilots from other clubs and make our day to day operations more efficient. </a:t>
            </a:r>
          </a:p>
          <a:p>
            <a:br>
              <a:rPr lang="en-GB" sz="1800" i="1" kern="100" dirty="0">
                <a:effectLst/>
                <a:latin typeface="Calibri" panose="020F0502020204030204" pitchFamily="34" charset="0"/>
                <a:ea typeface="Calibri" panose="020F0502020204030204" pitchFamily="34" charset="0"/>
                <a:cs typeface="Times New Roman" panose="02020603050405020304" pitchFamily="18" charset="0"/>
              </a:rPr>
            </a:br>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Make sure we meet our CASC obligations.</a:t>
            </a:r>
          </a:p>
          <a:p>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I am stepping down as Treasurer and want to thank Terri Cook for taking on the job.</a:t>
            </a:r>
          </a:p>
          <a:p>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 </a:t>
            </a:r>
          </a:p>
          <a:p>
            <a:r>
              <a:rPr lang="en-GB" sz="1800" i="1" kern="100" dirty="0">
                <a:effectLst/>
                <a:latin typeface="Calibri" panose="020F0502020204030204" pitchFamily="34" charset="0"/>
                <a:ea typeface="Calibri" panose="020F0502020204030204" pitchFamily="34" charset="0"/>
                <a:cs typeface="Times New Roman" panose="02020603050405020304" pitchFamily="18" charset="0"/>
              </a:rPr>
              <a:t>I also want to thank Stephen Ottner and Steve Barber for their outstanding support during my Tenure.</a:t>
            </a:r>
          </a:p>
          <a:p>
            <a:endParaRPr lang="en-GB" i="1" kern="100" dirty="0">
              <a:latin typeface="Calibri" panose="020F0502020204030204" pitchFamily="34" charset="0"/>
              <a:ea typeface="Calibri" panose="020F0502020204030204" pitchFamily="34" charset="0"/>
              <a:cs typeface="Times New Roman" panose="02020603050405020304" pitchFamily="18" charset="0"/>
            </a:endParaRPr>
          </a:p>
          <a:p>
            <a:r>
              <a:rPr lang="en-GB" sz="1800" b="1" kern="100" dirty="0">
                <a:effectLst/>
                <a:latin typeface="Calibri" panose="020F0502020204030204" pitchFamily="34" charset="0"/>
                <a:ea typeface="Calibri" panose="020F0502020204030204" pitchFamily="34" charset="0"/>
                <a:cs typeface="Times New Roman" panose="02020603050405020304" pitchFamily="18" charset="0"/>
              </a:rPr>
              <a:t>Bob Symons</a:t>
            </a:r>
          </a:p>
          <a:p>
            <a:pPr algn="just"/>
            <a:endParaRPr lang="en-GB" dirty="0"/>
          </a:p>
        </p:txBody>
      </p:sp>
    </p:spTree>
    <p:extLst>
      <p:ext uri="{BB962C8B-B14F-4D97-AF65-F5344CB8AC3E}">
        <p14:creationId xmlns:p14="http://schemas.microsoft.com/office/powerpoint/2010/main" val="33913830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4" y="1181101"/>
            <a:ext cx="8353425" cy="635000"/>
          </a:xfrm>
        </p:spPr>
        <p:txBody>
          <a:bodyPr>
            <a:noAutofit/>
          </a:bodyPr>
          <a:lstStyle/>
          <a:p>
            <a:r>
              <a:rPr lang="en-US" sz="4800" dirty="0"/>
              <a:t>Aircraft officer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2400" dirty="0"/>
              <a:t>FLEET STATUS</a:t>
            </a:r>
          </a:p>
          <a:p>
            <a:pPr marL="285750" indent="-285750">
              <a:buFont typeface="Arial" panose="020B0604020202020204" pitchFamily="34" charset="0"/>
              <a:buChar char="•"/>
            </a:pPr>
            <a:r>
              <a:rPr lang="en-US" sz="2400" dirty="0"/>
              <a:t>MAINTENANCE EXPENSES 2022</a:t>
            </a:r>
          </a:p>
          <a:p>
            <a:pPr marL="285750" indent="-285750">
              <a:buFont typeface="Arial" panose="020B0604020202020204" pitchFamily="34" charset="0"/>
              <a:buChar char="•"/>
            </a:pPr>
            <a:r>
              <a:rPr lang="en-US" sz="2400" dirty="0"/>
              <a:t>FLEET PLANNING 2023</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14</a:t>
            </a:fld>
            <a:endParaRPr lang="en-US" dirty="0"/>
          </a:p>
        </p:txBody>
      </p:sp>
      <p:pic>
        <p:nvPicPr>
          <p:cNvPr id="5" name="Picture 4" descr="Shape&#10;&#10;Description automatically generated">
            <a:extLst>
              <a:ext uri="{FF2B5EF4-FFF2-40B4-BE49-F238E27FC236}">
                <a16:creationId xmlns:a16="http://schemas.microsoft.com/office/drawing/2014/main" id="{46387D20-788F-9494-AD9A-B3AFD100FC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23736626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4" y="1181101"/>
            <a:ext cx="8353425" cy="635000"/>
          </a:xfrm>
        </p:spPr>
        <p:txBody>
          <a:bodyPr>
            <a:noAutofit/>
          </a:bodyPr>
          <a:lstStyle/>
          <a:p>
            <a:r>
              <a:rPr lang="en-US" sz="4800" dirty="0"/>
              <a:t>Chief flying instructor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2400" dirty="0"/>
              <a:t>2023 YEAR IN REVIEW</a:t>
            </a:r>
          </a:p>
          <a:p>
            <a:pPr marL="285750" indent="-285750">
              <a:buFont typeface="Arial" panose="020B0604020202020204" pitchFamily="34" charset="0"/>
              <a:buChar char="•"/>
            </a:pPr>
            <a:r>
              <a:rPr lang="en-US" sz="2400" dirty="0"/>
              <a:t>INSTRUCTOR TRAINING</a:t>
            </a:r>
          </a:p>
          <a:p>
            <a:pPr marL="285750" indent="-285750">
              <a:buFont typeface="Arial" panose="020B0604020202020204" pitchFamily="34" charset="0"/>
              <a:buChar char="•"/>
            </a:pPr>
            <a:r>
              <a:rPr lang="en-US" sz="2400" dirty="0"/>
              <a:t>CLUB EXPEDITIONS</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15</a:t>
            </a:fld>
            <a:endParaRPr lang="en-US" dirty="0"/>
          </a:p>
        </p:txBody>
      </p:sp>
      <p:pic>
        <p:nvPicPr>
          <p:cNvPr id="5" name="Picture 4" descr="Shape&#10;&#10;Description automatically generated">
            <a:extLst>
              <a:ext uri="{FF2B5EF4-FFF2-40B4-BE49-F238E27FC236}">
                <a16:creationId xmlns:a16="http://schemas.microsoft.com/office/drawing/2014/main" id="{E299B77C-6F2D-2FA8-A08A-DAD7FF44A38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21151555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9336262" cy="635000"/>
          </a:xfrm>
        </p:spPr>
        <p:txBody>
          <a:bodyPr>
            <a:noAutofit/>
          </a:bodyPr>
          <a:lstStyle/>
          <a:p>
            <a:r>
              <a:rPr lang="en-US" sz="4800" dirty="0"/>
              <a:t>CFI – Annual review</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16</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8" name="TextBox 7">
            <a:extLst>
              <a:ext uri="{FF2B5EF4-FFF2-40B4-BE49-F238E27FC236}">
                <a16:creationId xmlns:a16="http://schemas.microsoft.com/office/drawing/2014/main" id="{3443A96C-1A30-93C2-9700-1B10ACF605C6}"/>
              </a:ext>
            </a:extLst>
          </p:cNvPr>
          <p:cNvSpPr txBox="1"/>
          <p:nvPr/>
        </p:nvSpPr>
        <p:spPr>
          <a:xfrm>
            <a:off x="232642" y="872223"/>
            <a:ext cx="10429742" cy="5926687"/>
          </a:xfrm>
          <a:prstGeom prst="rect">
            <a:avLst/>
          </a:prstGeom>
          <a:noFill/>
        </p:spPr>
        <p:txBody>
          <a:bodyPr wrap="square">
            <a:spAutoFit/>
          </a:bodyPr>
          <a:lstStyle/>
          <a:p>
            <a:pPr marL="342900" lvl="0" indent="-342900" algn="just">
              <a:lnSpc>
                <a:spcPct val="107000"/>
              </a:lnSpc>
              <a:spcAft>
                <a:spcPts val="800"/>
              </a:spcAft>
              <a:buSzPts val="1200"/>
              <a:buFont typeface="+mj-lt"/>
              <a:buAutoNum type="arabicPeriod"/>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Rated instructor training will resume shortly but now with a reduced number of candidates. Training likely to be on Thursday evenings and at selected weekends if there are enough two seaters available.</a:t>
            </a:r>
            <a:endParaRPr lang="en-GB" sz="1600" kern="100" dirty="0">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800"/>
              </a:spcAft>
              <a:buSzPts val="1200"/>
              <a:buFont typeface="+mj-lt"/>
              <a:buAutoNum type="arabicPeriod"/>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As per previous year’s annual checks were supposed to be completed by the end of last month. Despite the recent poor weather, I will not be extending the end date, this is purely for safety reasons as with the limited flying opportunities so far this year many members are simply not current enough. Therefore, for those who have not completed their annual checks yet then they will need to do so before they can fly solo.</a:t>
            </a:r>
          </a:p>
          <a:p>
            <a:pPr marL="342900" lvl="0" indent="-342900" algn="just">
              <a:lnSpc>
                <a:spcPct val="107000"/>
              </a:lnSpc>
              <a:spcAft>
                <a:spcPts val="800"/>
              </a:spcAft>
              <a:buSzPts val="1200"/>
              <a:buFont typeface="+mj-lt"/>
              <a:buAutoNum type="arabicPeriod"/>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I’m still thinking of arranging a club expedition later this year probably going to a site where we can conduct aerotow training or refreshers. Let me know if you are interested and we will try to get something sorted.</a:t>
            </a:r>
          </a:p>
          <a:p>
            <a:pPr marL="342900" lvl="0" indent="-342900" algn="just">
              <a:lnSpc>
                <a:spcPct val="107000"/>
              </a:lnSpc>
              <a:spcAft>
                <a:spcPts val="800"/>
              </a:spcAft>
              <a:buSzPts val="1200"/>
              <a:buFont typeface="+mj-lt"/>
              <a:buAutoNum type="arabicPeriod"/>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During the last 12 months have not had any serious accidents or incidents at the club. I think we came close a few times, but luck, if that is the best way of putting it, was on our (or your) side. However, others in the gliding fraternity didn’t have the same luck as us. Please be mindful that things can go very wrong very quickly in aviation. </a:t>
            </a:r>
          </a:p>
          <a:p>
            <a:pPr marL="342900" lvl="0" indent="-342900" algn="just">
              <a:lnSpc>
                <a:spcPct val="107000"/>
              </a:lnSpc>
              <a:spcAft>
                <a:spcPts val="800"/>
              </a:spcAft>
              <a:buSzPts val="1200"/>
              <a:buFont typeface="+mj-lt"/>
              <a:buAutoNum type="arabicPeriod"/>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Please do not allow yourself to be distracted whilst rigging or when checking the correct connection of control surfaces. Make sure that you always enlist the help of a suitably briefed and competent person to confirm that your glider is rigged correctly and is safe to fly. </a:t>
            </a:r>
            <a:endParaRPr lang="en-GB" sz="16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GB" sz="1800" b="1" u="sng" kern="100" dirty="0">
                <a:effectLst/>
                <a:latin typeface="Calibri" panose="020F0502020204030204" pitchFamily="34" charset="0"/>
                <a:ea typeface="Calibri" panose="020F0502020204030204" pitchFamily="34" charset="0"/>
                <a:cs typeface="Times New Roman" panose="02020603050405020304" pitchFamily="18" charset="0"/>
              </a:rPr>
              <a:t>As the saying goes safety is no accident, so let’s keep it that way!</a:t>
            </a:r>
            <a:endParaRPr lang="en-GB" sz="1600" b="1" u="sng"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7443182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4" y="1181101"/>
            <a:ext cx="8353425" cy="635000"/>
          </a:xfrm>
        </p:spPr>
        <p:txBody>
          <a:bodyPr>
            <a:noAutofit/>
          </a:bodyPr>
          <a:lstStyle/>
          <a:p>
            <a:r>
              <a:rPr lang="en-US" sz="4800" dirty="0"/>
              <a:t>SAFETY OFFICER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4" y="3323431"/>
            <a:ext cx="6877799" cy="635000"/>
          </a:xfrm>
        </p:spPr>
        <p:txBody>
          <a:bodyPr>
            <a:noAutofit/>
          </a:bodyPr>
          <a:lstStyle/>
          <a:p>
            <a:pPr marL="285750" indent="-285750">
              <a:buFont typeface="Arial" panose="020B0604020202020204" pitchFamily="34" charset="0"/>
              <a:buChar char="•"/>
            </a:pPr>
            <a:r>
              <a:rPr lang="en-US" sz="2800" dirty="0"/>
              <a:t>STATEMENT FROM CHRIS BESSENT</a:t>
            </a:r>
          </a:p>
          <a:p>
            <a:pPr marL="285750" indent="-285750">
              <a:buFont typeface="Arial" panose="020B0604020202020204" pitchFamily="34" charset="0"/>
              <a:buChar char="•"/>
            </a:pPr>
            <a:r>
              <a:rPr lang="en-US" sz="2800" dirty="0"/>
              <a:t>RESIGNED MARCH 2024</a:t>
            </a:r>
          </a:p>
          <a:p>
            <a:pPr marL="285750" indent="-285750">
              <a:buFont typeface="Arial" panose="020B0604020202020204" pitchFamily="34" charset="0"/>
              <a:buChar char="•"/>
            </a:pPr>
            <a:endParaRPr lang="en-US" sz="2800" dirty="0"/>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17</a:t>
            </a:fld>
            <a:endParaRPr lang="en-US" dirty="0"/>
          </a:p>
        </p:txBody>
      </p:sp>
      <p:pic>
        <p:nvPicPr>
          <p:cNvPr id="5" name="Picture 4" descr="Shape&#10;&#10;Description automatically generated">
            <a:extLst>
              <a:ext uri="{FF2B5EF4-FFF2-40B4-BE49-F238E27FC236}">
                <a16:creationId xmlns:a16="http://schemas.microsoft.com/office/drawing/2014/main" id="{A8ECB5C8-7814-16E4-1F06-3A60C91531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28041913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4" y="1181101"/>
            <a:ext cx="8353425" cy="635000"/>
          </a:xfrm>
        </p:spPr>
        <p:txBody>
          <a:bodyPr>
            <a:noAutofit/>
          </a:bodyPr>
          <a:lstStyle/>
          <a:p>
            <a:r>
              <a:rPr lang="en-US" sz="4800" dirty="0"/>
              <a:t>EQUIPMENT OFFICER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3200" dirty="0"/>
              <a:t>RESIGNED MARCH 2024</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18</a:t>
            </a:fld>
            <a:endParaRPr lang="en-US" dirty="0"/>
          </a:p>
        </p:txBody>
      </p:sp>
      <p:pic>
        <p:nvPicPr>
          <p:cNvPr id="5" name="Picture 4" descr="Shape&#10;&#10;Description automatically generated">
            <a:extLst>
              <a:ext uri="{FF2B5EF4-FFF2-40B4-BE49-F238E27FC236}">
                <a16:creationId xmlns:a16="http://schemas.microsoft.com/office/drawing/2014/main" id="{A8ECB5C8-7814-16E4-1F06-3A60C91531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2558530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4" y="1181101"/>
            <a:ext cx="8353425" cy="635000"/>
          </a:xfrm>
        </p:spPr>
        <p:txBody>
          <a:bodyPr>
            <a:noAutofit/>
          </a:bodyPr>
          <a:lstStyle/>
          <a:p>
            <a:r>
              <a:rPr lang="en-US" sz="4800" dirty="0"/>
              <a:t>AIRFIELD OFFICER</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362075" y="3323431"/>
            <a:ext cx="5111750" cy="1525588"/>
          </a:xfrm>
        </p:spPr>
        <p:txBody>
          <a:bodyPr>
            <a:normAutofit/>
          </a:bodyPr>
          <a:lstStyle/>
          <a:p>
            <a:pPr marL="285750" indent="-285750">
              <a:buFont typeface="Arial" panose="020B0604020202020204" pitchFamily="34" charset="0"/>
              <a:buChar char="•"/>
            </a:pPr>
            <a:r>
              <a:rPr lang="en-US" sz="2400" dirty="0"/>
              <a:t>AIRFIELD EQUIPMENT</a:t>
            </a:r>
          </a:p>
          <a:p>
            <a:pPr marL="285750" indent="-285750">
              <a:buFont typeface="Arial" panose="020B0604020202020204" pitchFamily="34" charset="0"/>
              <a:buChar char="•"/>
            </a:pPr>
            <a:r>
              <a:rPr lang="en-US" sz="2400" dirty="0"/>
              <a:t>SITE SECURITY</a:t>
            </a:r>
          </a:p>
          <a:p>
            <a:pPr marL="285750" indent="-285750">
              <a:buFont typeface="Arial" panose="020B0604020202020204" pitchFamily="34" charset="0"/>
              <a:buChar char="•"/>
            </a:pPr>
            <a:r>
              <a:rPr lang="en-US" sz="2400" dirty="0"/>
              <a:t>2023 PLANNING</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19</a:t>
            </a:fld>
            <a:endParaRPr lang="en-US" dirty="0"/>
          </a:p>
        </p:txBody>
      </p:sp>
      <p:pic>
        <p:nvPicPr>
          <p:cNvPr id="5" name="Picture 4" descr="Shape&#10;&#10;Description automatically generated">
            <a:extLst>
              <a:ext uri="{FF2B5EF4-FFF2-40B4-BE49-F238E27FC236}">
                <a16:creationId xmlns:a16="http://schemas.microsoft.com/office/drawing/2014/main" id="{A8ECB5C8-7814-16E4-1F06-3A60C91531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Tree>
    <p:extLst>
      <p:ext uri="{BB962C8B-B14F-4D97-AF65-F5344CB8AC3E}">
        <p14:creationId xmlns:p14="http://schemas.microsoft.com/office/powerpoint/2010/main" val="11650755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9336262" cy="635000"/>
          </a:xfrm>
        </p:spPr>
        <p:txBody>
          <a:bodyPr>
            <a:noAutofit/>
          </a:bodyPr>
          <a:lstStyle/>
          <a:p>
            <a:r>
              <a:rPr lang="en-US" sz="4800" dirty="0"/>
              <a:t>Airfield</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20</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3" name="TextBox 2">
            <a:extLst>
              <a:ext uri="{FF2B5EF4-FFF2-40B4-BE49-F238E27FC236}">
                <a16:creationId xmlns:a16="http://schemas.microsoft.com/office/drawing/2014/main" id="{360D6A68-BA28-5A02-B320-13F581B6AA38}"/>
              </a:ext>
            </a:extLst>
          </p:cNvPr>
          <p:cNvSpPr txBox="1"/>
          <p:nvPr/>
        </p:nvSpPr>
        <p:spPr>
          <a:xfrm>
            <a:off x="146786" y="731585"/>
            <a:ext cx="9844940" cy="1020921"/>
          </a:xfrm>
          <a:prstGeom prst="rect">
            <a:avLst/>
          </a:prstGeom>
          <a:noFill/>
        </p:spPr>
        <p:txBody>
          <a:bodyPr wrap="square" rtlCol="0">
            <a:spAutoFit/>
          </a:bodyPr>
          <a:lstStyle/>
          <a:p>
            <a:pPr algn="just">
              <a:lnSpc>
                <a:spcPct val="115000"/>
              </a:lnSpc>
            </a:pPr>
            <a:r>
              <a:rPr lang="en-GB" sz="1800" dirty="0">
                <a:effectLst/>
                <a:latin typeface="Arial" panose="020B0604020202020204" pitchFamily="34" charset="0"/>
                <a:ea typeface="Arial" panose="020B0604020202020204" pitchFamily="34" charset="0"/>
              </a:rPr>
              <a:t>The past year has seen a number of improvements to the airfield , primarily to provide constant power to the workshops but also to provide a basic ( and I mean basic ) water supply and infrastructure  system to the club </a:t>
            </a:r>
          </a:p>
        </p:txBody>
      </p:sp>
      <p:sp>
        <p:nvSpPr>
          <p:cNvPr id="8" name="TextBox 7">
            <a:extLst>
              <a:ext uri="{FF2B5EF4-FFF2-40B4-BE49-F238E27FC236}">
                <a16:creationId xmlns:a16="http://schemas.microsoft.com/office/drawing/2014/main" id="{3775A896-91BE-44C7-1A67-C81B86744279}"/>
              </a:ext>
            </a:extLst>
          </p:cNvPr>
          <p:cNvSpPr txBox="1"/>
          <p:nvPr/>
        </p:nvSpPr>
        <p:spPr>
          <a:xfrm>
            <a:off x="146785" y="1838436"/>
            <a:ext cx="11898430" cy="5216813"/>
          </a:xfrm>
          <a:prstGeom prst="rect">
            <a:avLst/>
          </a:prstGeom>
          <a:noFill/>
        </p:spPr>
        <p:txBody>
          <a:bodyPr wrap="square" rtlCol="0">
            <a:spAutoFit/>
          </a:bodyPr>
          <a:lstStyle/>
          <a:p>
            <a:pPr algn="just"/>
            <a:r>
              <a:rPr lang="en-GB" sz="1800" dirty="0">
                <a:effectLst/>
                <a:latin typeface="Arial" panose="020B0604020202020204" pitchFamily="34" charset="0"/>
                <a:ea typeface="Arial" panose="020B0604020202020204" pitchFamily="34" charset="0"/>
              </a:rPr>
              <a:t>The new solar power system can now provide  lighting and small tools support from a 3KW solar array on the south side of the hangar with a 13kw gas powered generator for overall power for  the winter </a:t>
            </a:r>
            <a:r>
              <a:rPr lang="en-GB" sz="1800" dirty="0" err="1">
                <a:effectLst/>
                <a:latin typeface="Arial" panose="020B0604020202020204" pitchFamily="34" charset="0"/>
                <a:ea typeface="Arial" panose="020B0604020202020204" pitchFamily="34" charset="0"/>
              </a:rPr>
              <a:t>months.The</a:t>
            </a:r>
            <a:r>
              <a:rPr lang="en-GB" sz="1800" dirty="0">
                <a:effectLst/>
                <a:latin typeface="Arial" panose="020B0604020202020204" pitchFamily="34" charset="0"/>
                <a:ea typeface="Arial" panose="020B0604020202020204" pitchFamily="34" charset="0"/>
              </a:rPr>
              <a:t> array presently saves the club some £50 per month in the non use of gas for generation.</a:t>
            </a:r>
          </a:p>
          <a:p>
            <a:pPr algn="just"/>
            <a:endParaRPr lang="en-GB" dirty="0">
              <a:latin typeface="Arial" panose="020B0604020202020204" pitchFamily="34" charset="0"/>
              <a:ea typeface="Arial" panose="020B0604020202020204" pitchFamily="34" charset="0"/>
            </a:endParaRPr>
          </a:p>
          <a:p>
            <a:pPr>
              <a:lnSpc>
                <a:spcPct val="115000"/>
              </a:lnSpc>
            </a:pPr>
            <a:r>
              <a:rPr lang="en-GB" sz="1800" dirty="0">
                <a:effectLst/>
                <a:latin typeface="Arial" panose="020B0604020202020204" pitchFamily="34" charset="0"/>
                <a:ea typeface="Arial" panose="020B0604020202020204" pitchFamily="34" charset="0"/>
              </a:rPr>
              <a:t>This will soon be supplemented with a </a:t>
            </a:r>
            <a:r>
              <a:rPr lang="en-GB" sz="1800" dirty="0" err="1">
                <a:effectLst/>
                <a:latin typeface="Arial" panose="020B0604020202020204" pitchFamily="34" charset="0"/>
                <a:ea typeface="Arial" panose="020B0604020202020204" pitchFamily="34" charset="0"/>
              </a:rPr>
              <a:t>Flarm</a:t>
            </a:r>
            <a:r>
              <a:rPr lang="en-GB" sz="1800" dirty="0">
                <a:effectLst/>
                <a:latin typeface="Arial" panose="020B0604020202020204" pitchFamily="34" charset="0"/>
                <a:ea typeface="Arial" panose="020B0604020202020204" pitchFamily="34" charset="0"/>
              </a:rPr>
              <a:t> base  station installation to assist with the integration of </a:t>
            </a:r>
            <a:r>
              <a:rPr lang="en-GB" sz="1800" dirty="0" err="1">
                <a:effectLst/>
                <a:latin typeface="Arial" panose="020B0604020202020204" pitchFamily="34" charset="0"/>
                <a:ea typeface="Arial" panose="020B0604020202020204" pitchFamily="34" charset="0"/>
              </a:rPr>
              <a:t>Freeflight</a:t>
            </a:r>
            <a:r>
              <a:rPr lang="en-GB" sz="1800" dirty="0">
                <a:effectLst/>
                <a:latin typeface="Arial" panose="020B0604020202020204" pitchFamily="34" charset="0"/>
                <a:ea typeface="Arial" panose="020B0604020202020204" pitchFamily="34" charset="0"/>
              </a:rPr>
              <a:t> and 24hr CCTV support which will be monitored remotely via a data link </a:t>
            </a:r>
          </a:p>
          <a:p>
            <a:pPr>
              <a:lnSpc>
                <a:spcPct val="115000"/>
              </a:lnSpc>
            </a:pPr>
            <a:endParaRPr lang="en-GB" sz="1800" dirty="0">
              <a:effectLst/>
              <a:latin typeface="Arial" panose="020B0604020202020204" pitchFamily="34" charset="0"/>
              <a:ea typeface="Arial" panose="020B0604020202020204" pitchFamily="34" charset="0"/>
            </a:endParaRPr>
          </a:p>
          <a:p>
            <a:pPr>
              <a:lnSpc>
                <a:spcPct val="115000"/>
              </a:lnSpc>
            </a:pPr>
            <a:r>
              <a:rPr lang="en-GB" sz="1800" dirty="0">
                <a:effectLst/>
                <a:latin typeface="Arial" panose="020B0604020202020204" pitchFamily="34" charset="0"/>
                <a:ea typeface="Arial" panose="020B0604020202020204" pitchFamily="34" charset="0"/>
              </a:rPr>
              <a:t>During the course of the year the club due to mounting costs decided to trial and eventually buy a set of gang mowers that could be towed by most large vehicles and did not require the use of a tractor , this was so successful that a second set was purchased at a very reduced price to supplement the first set, so far the initiative has saved the club some £1.5k in its first year and looks to save some £3k year on year </a:t>
            </a:r>
          </a:p>
          <a:p>
            <a:pPr algn="just"/>
            <a:endParaRPr lang="en-GB" sz="1800" dirty="0">
              <a:effectLst/>
              <a:latin typeface="Arial" panose="020B0604020202020204" pitchFamily="34" charset="0"/>
              <a:ea typeface="Arial" panose="020B0604020202020204" pitchFamily="34" charset="0"/>
            </a:endParaRPr>
          </a:p>
          <a:p>
            <a:pPr algn="just"/>
            <a:r>
              <a:rPr lang="en-GB" sz="1800" dirty="0">
                <a:effectLst/>
                <a:latin typeface="Arial" panose="020B0604020202020204" pitchFamily="34" charset="0"/>
                <a:ea typeface="Arial" panose="020B0604020202020204" pitchFamily="34" charset="0"/>
              </a:rPr>
              <a:t>General site clearing has continued throughout the year and over the coming months the side areas of the hangar will be repurposed for storage using plastic pallets as a floor and the existing lighting is to be replaced by led floodlights again supported by the solar array</a:t>
            </a:r>
          </a:p>
          <a:p>
            <a:pPr algn="just"/>
            <a:endParaRPr lang="en-GB" sz="1800" dirty="0">
              <a:effectLst/>
              <a:latin typeface="Arial" panose="020B0604020202020204" pitchFamily="34" charset="0"/>
              <a:ea typeface="Arial" panose="020B0604020202020204" pitchFamily="34" charset="0"/>
            </a:endParaRPr>
          </a:p>
          <a:p>
            <a:pPr algn="just"/>
            <a:endParaRPr lang="en-GB" dirty="0"/>
          </a:p>
        </p:txBody>
      </p:sp>
    </p:spTree>
    <p:extLst>
      <p:ext uri="{BB962C8B-B14F-4D97-AF65-F5344CB8AC3E}">
        <p14:creationId xmlns:p14="http://schemas.microsoft.com/office/powerpoint/2010/main" val="23929314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46785" y="136525"/>
            <a:ext cx="9336262" cy="635000"/>
          </a:xfrm>
        </p:spPr>
        <p:txBody>
          <a:bodyPr>
            <a:noAutofit/>
          </a:bodyPr>
          <a:lstStyle/>
          <a:p>
            <a:r>
              <a:rPr lang="en-US" sz="4800" dirty="0"/>
              <a:t>Airfield</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21</a:t>
            </a:fld>
            <a:endParaRPr lang="en-US" dirty="0"/>
          </a:p>
        </p:txBody>
      </p:sp>
      <p:pic>
        <p:nvPicPr>
          <p:cNvPr id="5" name="Picture 4" descr="Shape&#10;&#10;Description automatically generated">
            <a:extLst>
              <a:ext uri="{FF2B5EF4-FFF2-40B4-BE49-F238E27FC236}">
                <a16:creationId xmlns:a16="http://schemas.microsoft.com/office/drawing/2014/main" id="{82B10820-C81F-02C9-5852-CE416150D8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3" name="TextBox 2">
            <a:extLst>
              <a:ext uri="{FF2B5EF4-FFF2-40B4-BE49-F238E27FC236}">
                <a16:creationId xmlns:a16="http://schemas.microsoft.com/office/drawing/2014/main" id="{360D6A68-BA28-5A02-B320-13F581B6AA38}"/>
              </a:ext>
            </a:extLst>
          </p:cNvPr>
          <p:cNvSpPr txBox="1"/>
          <p:nvPr/>
        </p:nvSpPr>
        <p:spPr>
          <a:xfrm>
            <a:off x="146786" y="731585"/>
            <a:ext cx="9844940" cy="1020921"/>
          </a:xfrm>
          <a:prstGeom prst="rect">
            <a:avLst/>
          </a:prstGeom>
          <a:noFill/>
        </p:spPr>
        <p:txBody>
          <a:bodyPr wrap="square" rtlCol="0">
            <a:spAutoFit/>
          </a:bodyPr>
          <a:lstStyle/>
          <a:p>
            <a:pPr>
              <a:lnSpc>
                <a:spcPct val="115000"/>
              </a:lnSpc>
            </a:pPr>
            <a:r>
              <a:rPr lang="en-GB" sz="1800" dirty="0">
                <a:effectLst/>
                <a:latin typeface="Arial" panose="020B0604020202020204" pitchFamily="34" charset="0"/>
                <a:ea typeface="Arial" panose="020B0604020202020204" pitchFamily="34" charset="0"/>
              </a:rPr>
              <a:t>The club house has also seen low powered led lights fitted in all areas and during this summer it is hoped to add cladding and insulation to provide a weather tight structure which won’t be so difficult and costly to heat in the winter </a:t>
            </a:r>
          </a:p>
        </p:txBody>
      </p:sp>
      <p:sp>
        <p:nvSpPr>
          <p:cNvPr id="8" name="TextBox 7">
            <a:extLst>
              <a:ext uri="{FF2B5EF4-FFF2-40B4-BE49-F238E27FC236}">
                <a16:creationId xmlns:a16="http://schemas.microsoft.com/office/drawing/2014/main" id="{3775A896-91BE-44C7-1A67-C81B86744279}"/>
              </a:ext>
            </a:extLst>
          </p:cNvPr>
          <p:cNvSpPr txBox="1"/>
          <p:nvPr/>
        </p:nvSpPr>
        <p:spPr>
          <a:xfrm>
            <a:off x="146785" y="1838436"/>
            <a:ext cx="11898430" cy="3540969"/>
          </a:xfrm>
          <a:prstGeom prst="rect">
            <a:avLst/>
          </a:prstGeom>
          <a:noFill/>
        </p:spPr>
        <p:txBody>
          <a:bodyPr wrap="square" rtlCol="0">
            <a:spAutoFit/>
          </a:bodyPr>
          <a:lstStyle/>
          <a:p>
            <a:pPr algn="just">
              <a:lnSpc>
                <a:spcPct val="115000"/>
              </a:lnSpc>
            </a:pPr>
            <a:r>
              <a:rPr lang="en-GB" sz="1800" dirty="0">
                <a:effectLst/>
                <a:latin typeface="Arial" panose="020B0604020202020204" pitchFamily="34" charset="0"/>
                <a:ea typeface="Arial" panose="020B0604020202020204" pitchFamily="34" charset="0"/>
              </a:rPr>
              <a:t>Work commenced on the launch point vehicle to seal the roof and then to fit increased solar power and revised electrics to support the roll out of </a:t>
            </a:r>
            <a:r>
              <a:rPr lang="en-GB" sz="1800" dirty="0" err="1">
                <a:effectLst/>
                <a:latin typeface="Arial" panose="020B0604020202020204" pitchFamily="34" charset="0"/>
                <a:ea typeface="Arial" panose="020B0604020202020204" pitchFamily="34" charset="0"/>
              </a:rPr>
              <a:t>freeflight</a:t>
            </a:r>
            <a:r>
              <a:rPr lang="en-GB" sz="1800" dirty="0">
                <a:effectLst/>
                <a:latin typeface="Arial" panose="020B0604020202020204" pitchFamily="34" charset="0"/>
                <a:ea typeface="Arial" panose="020B0604020202020204" pitchFamily="34" charset="0"/>
              </a:rPr>
              <a:t> , it is hoped to also fit some benches and revised storage as a active shelter in the winter months and to improve the look for visiting guests </a:t>
            </a:r>
          </a:p>
          <a:p>
            <a:pPr algn="just"/>
            <a:endParaRPr lang="en-GB" dirty="0">
              <a:latin typeface="Arial" panose="020B0604020202020204" pitchFamily="34" charset="0"/>
              <a:ea typeface="Arial" panose="020B0604020202020204" pitchFamily="34" charset="0"/>
            </a:endParaRPr>
          </a:p>
          <a:p>
            <a:pPr algn="just"/>
            <a:r>
              <a:rPr lang="en-GB" sz="1800" dirty="0">
                <a:effectLst/>
                <a:latin typeface="Arial" panose="020B0604020202020204" pitchFamily="34" charset="0"/>
                <a:ea typeface="Arial" panose="020B0604020202020204" pitchFamily="34" charset="0"/>
              </a:rPr>
              <a:t>As with all of these tasks it takes people to turn up and dedicate their time,  in all weathers  to achieving these improvements and I would like to thank James Walters , Bill Cook , Andy Brind ,Jamie Minx and Chris Bessant for the amount of their personal time and effort that these tasks have taken for the benefit of all members of the club.</a:t>
            </a:r>
          </a:p>
          <a:p>
            <a:pPr algn="just"/>
            <a:endParaRPr lang="en-GB" sz="1800" dirty="0">
              <a:effectLst/>
              <a:latin typeface="Arial" panose="020B0604020202020204" pitchFamily="34" charset="0"/>
              <a:ea typeface="Arial" panose="020B0604020202020204" pitchFamily="34" charset="0"/>
            </a:endParaRPr>
          </a:p>
          <a:p>
            <a:pPr algn="just"/>
            <a:endParaRPr lang="en-GB" dirty="0">
              <a:latin typeface="Arial" panose="020B0604020202020204" pitchFamily="34" charset="0"/>
              <a:ea typeface="Arial" panose="020B0604020202020204" pitchFamily="34" charset="0"/>
            </a:endParaRPr>
          </a:p>
          <a:p>
            <a:pPr algn="just"/>
            <a:endParaRPr lang="en-GB" sz="1800" dirty="0">
              <a:effectLst/>
              <a:latin typeface="Arial" panose="020B0604020202020204" pitchFamily="34" charset="0"/>
              <a:ea typeface="Arial" panose="020B0604020202020204" pitchFamily="34" charset="0"/>
            </a:endParaRPr>
          </a:p>
          <a:p>
            <a:pPr algn="just"/>
            <a:r>
              <a:rPr lang="en-GB" sz="1800" dirty="0">
                <a:effectLst/>
                <a:latin typeface="Arial" panose="020B0604020202020204" pitchFamily="34" charset="0"/>
                <a:ea typeface="Arial" panose="020B0604020202020204" pitchFamily="34" charset="0"/>
              </a:rPr>
              <a:t>Chris Humphrey. Airfield officer </a:t>
            </a:r>
          </a:p>
          <a:p>
            <a:pPr algn="just"/>
            <a:endParaRPr lang="en-GB" dirty="0"/>
          </a:p>
        </p:txBody>
      </p:sp>
    </p:spTree>
    <p:extLst>
      <p:ext uri="{BB962C8B-B14F-4D97-AF65-F5344CB8AC3E}">
        <p14:creationId xmlns:p14="http://schemas.microsoft.com/office/powerpoint/2010/main" val="5337698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1328739"/>
            <a:ext cx="5111750" cy="487361"/>
          </a:xfrm>
        </p:spPr>
        <p:txBody>
          <a:bodyPr>
            <a:noAutofit/>
          </a:bodyPr>
          <a:lstStyle/>
          <a:p>
            <a:r>
              <a:rPr lang="en-US" sz="4800" dirty="0"/>
              <a:t>CHAIRMAN</a:t>
            </a:r>
          </a:p>
        </p:txBody>
      </p:sp>
      <p:sp>
        <p:nvSpPr>
          <p:cNvPr id="3" name="Text Placeholder 2">
            <a:extLst>
              <a:ext uri="{FF2B5EF4-FFF2-40B4-BE49-F238E27FC236}">
                <a16:creationId xmlns:a16="http://schemas.microsoft.com/office/drawing/2014/main" id="{9D5232F9-FD00-464A-9F17-619C91AEF8F3}"/>
              </a:ext>
            </a:extLst>
          </p:cNvPr>
          <p:cNvSpPr>
            <a:spLocks noGrp="1"/>
          </p:cNvSpPr>
          <p:nvPr>
            <p:ph type="body" idx="1"/>
          </p:nvPr>
        </p:nvSpPr>
        <p:spPr>
          <a:xfrm>
            <a:off x="1447800" y="1797843"/>
            <a:ext cx="5111750" cy="487361"/>
          </a:xfrm>
        </p:spPr>
        <p:txBody>
          <a:bodyPr>
            <a:normAutofit/>
          </a:bodyPr>
          <a:lstStyle/>
          <a:p>
            <a:r>
              <a:rPr lang="en-US" sz="2400" dirty="0"/>
              <a:t>ELECTION OF COMMITTEE</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22</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5" name="Text Placeholder 2">
            <a:extLst>
              <a:ext uri="{FF2B5EF4-FFF2-40B4-BE49-F238E27FC236}">
                <a16:creationId xmlns:a16="http://schemas.microsoft.com/office/drawing/2014/main" id="{29E3F1F6-347A-59C4-F7C2-923061B9E232}"/>
              </a:ext>
            </a:extLst>
          </p:cNvPr>
          <p:cNvSpPr txBox="1">
            <a:spLocks/>
          </p:cNvSpPr>
          <p:nvPr/>
        </p:nvSpPr>
        <p:spPr>
          <a:xfrm>
            <a:off x="1447800" y="2510627"/>
            <a:ext cx="9474200" cy="3845723"/>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400" dirty="0"/>
              <a:t>Chairman		- Simon Zielonka (</a:t>
            </a:r>
            <a:r>
              <a:rPr lang="en-US" sz="2400" dirty="0">
                <a:solidFill>
                  <a:srgbClr val="00B050"/>
                </a:solidFill>
              </a:rPr>
              <a:t>Standing again</a:t>
            </a:r>
            <a:r>
              <a:rPr lang="en-US" sz="2400" dirty="0"/>
              <a:t>)</a:t>
            </a:r>
          </a:p>
          <a:p>
            <a:r>
              <a:rPr lang="en-US" sz="2400" dirty="0"/>
              <a:t>Treasurer		- Terri Cook (</a:t>
            </a:r>
            <a:r>
              <a:rPr lang="en-US" sz="2400" dirty="0">
                <a:solidFill>
                  <a:srgbClr val="00B050"/>
                </a:solidFill>
              </a:rPr>
              <a:t>Standing again</a:t>
            </a:r>
            <a:r>
              <a:rPr lang="en-US" sz="2400" dirty="0"/>
              <a:t>)</a:t>
            </a:r>
          </a:p>
          <a:p>
            <a:r>
              <a:rPr lang="en-US" sz="2400" dirty="0"/>
              <a:t>Secretary		- Colin Baines (</a:t>
            </a:r>
            <a:r>
              <a:rPr lang="en-US" sz="2400" dirty="0">
                <a:solidFill>
                  <a:srgbClr val="FF0000"/>
                </a:solidFill>
              </a:rPr>
              <a:t>Standing down</a:t>
            </a:r>
            <a:r>
              <a:rPr lang="en-US" sz="2400" dirty="0"/>
              <a:t>)</a:t>
            </a:r>
          </a:p>
          <a:p>
            <a:r>
              <a:rPr lang="en-US" sz="2400" dirty="0"/>
              <a:t>Aircraft Off.		- James Minx (</a:t>
            </a:r>
            <a:r>
              <a:rPr lang="en-US" sz="2400" dirty="0">
                <a:solidFill>
                  <a:srgbClr val="00B050"/>
                </a:solidFill>
              </a:rPr>
              <a:t>Standing again</a:t>
            </a:r>
            <a:r>
              <a:rPr lang="en-US" sz="2400" dirty="0"/>
              <a:t>)</a:t>
            </a:r>
          </a:p>
          <a:p>
            <a:r>
              <a:rPr lang="en-US" sz="2400" dirty="0"/>
              <a:t>Airfield Off.		- Christopher Humphries (</a:t>
            </a:r>
            <a:r>
              <a:rPr lang="en-US" sz="2400" dirty="0">
                <a:solidFill>
                  <a:srgbClr val="00B050"/>
                </a:solidFill>
              </a:rPr>
              <a:t>Standing again</a:t>
            </a:r>
            <a:r>
              <a:rPr lang="en-US" sz="2400" dirty="0"/>
              <a:t>)</a:t>
            </a:r>
          </a:p>
          <a:p>
            <a:r>
              <a:rPr lang="en-US" sz="2400" dirty="0"/>
              <a:t>Equipment Off.	- Steven </a:t>
            </a:r>
            <a:r>
              <a:rPr lang="en-US" sz="2400" dirty="0" err="1"/>
              <a:t>Trenneman</a:t>
            </a:r>
            <a:r>
              <a:rPr lang="en-US" sz="2400" dirty="0"/>
              <a:t> (</a:t>
            </a:r>
            <a:r>
              <a:rPr lang="en-US" sz="2400" dirty="0">
                <a:solidFill>
                  <a:srgbClr val="FF0000"/>
                </a:solidFill>
              </a:rPr>
              <a:t>Standing down</a:t>
            </a:r>
            <a:r>
              <a:rPr lang="en-US" sz="2400" dirty="0"/>
              <a:t>)</a:t>
            </a:r>
          </a:p>
          <a:p>
            <a:r>
              <a:rPr lang="en-US" sz="2400" dirty="0"/>
              <a:t>PR Off.		- Jonty </a:t>
            </a:r>
            <a:r>
              <a:rPr lang="en-US" sz="2400" dirty="0" err="1"/>
              <a:t>Hitchman</a:t>
            </a:r>
            <a:r>
              <a:rPr lang="en-US" sz="2400" dirty="0"/>
              <a:t> (</a:t>
            </a:r>
            <a:r>
              <a:rPr lang="en-US" sz="2400" dirty="0">
                <a:solidFill>
                  <a:srgbClr val="00B050"/>
                </a:solidFill>
              </a:rPr>
              <a:t>Standing again</a:t>
            </a:r>
            <a:r>
              <a:rPr lang="en-US" sz="2400" dirty="0"/>
              <a:t>)</a:t>
            </a:r>
          </a:p>
          <a:p>
            <a:r>
              <a:rPr lang="en-US" sz="2400" dirty="0"/>
              <a:t>Safety Off.		- Chris </a:t>
            </a:r>
            <a:r>
              <a:rPr lang="en-US" sz="2400" dirty="0" err="1"/>
              <a:t>Bessent</a:t>
            </a:r>
            <a:r>
              <a:rPr lang="en-US" sz="2400" dirty="0"/>
              <a:t> (</a:t>
            </a:r>
            <a:r>
              <a:rPr lang="en-US" sz="2400" dirty="0">
                <a:solidFill>
                  <a:srgbClr val="FF0000"/>
                </a:solidFill>
              </a:rPr>
              <a:t>Standing down</a:t>
            </a:r>
            <a:r>
              <a:rPr lang="en-US" sz="2400" dirty="0"/>
              <a:t>)</a:t>
            </a:r>
          </a:p>
        </p:txBody>
      </p:sp>
    </p:spTree>
    <p:extLst>
      <p:ext uri="{BB962C8B-B14F-4D97-AF65-F5344CB8AC3E}">
        <p14:creationId xmlns:p14="http://schemas.microsoft.com/office/powerpoint/2010/main" val="8550314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1362075" y="1328739"/>
            <a:ext cx="5111750" cy="487361"/>
          </a:xfrm>
        </p:spPr>
        <p:txBody>
          <a:bodyPr>
            <a:noAutofit/>
          </a:bodyPr>
          <a:lstStyle/>
          <a:p>
            <a:r>
              <a:rPr lang="en-US" sz="4800" dirty="0"/>
              <a:t>CHAIRMAN</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23</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sp>
        <p:nvSpPr>
          <p:cNvPr id="5" name="Text Placeholder 2">
            <a:extLst>
              <a:ext uri="{FF2B5EF4-FFF2-40B4-BE49-F238E27FC236}">
                <a16:creationId xmlns:a16="http://schemas.microsoft.com/office/drawing/2014/main" id="{29E3F1F6-347A-59C4-F7C2-923061B9E232}"/>
              </a:ext>
            </a:extLst>
          </p:cNvPr>
          <p:cNvSpPr txBox="1">
            <a:spLocks/>
          </p:cNvSpPr>
          <p:nvPr/>
        </p:nvSpPr>
        <p:spPr>
          <a:xfrm>
            <a:off x="1447800" y="2510627"/>
            <a:ext cx="9474200" cy="182506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sz="2400" dirty="0"/>
              <a:t>APPOINTMENT OF CHIEF FLYING INSTRUCTOR</a:t>
            </a:r>
          </a:p>
          <a:p>
            <a:endParaRPr lang="en-US" sz="2400" dirty="0"/>
          </a:p>
          <a:p>
            <a:pPr marL="342900" indent="-342900">
              <a:buFont typeface="Arial" panose="020B0604020202020204" pitchFamily="34" charset="0"/>
              <a:buChar char="•"/>
            </a:pPr>
            <a:r>
              <a:rPr lang="en-US" sz="2400" dirty="0"/>
              <a:t>APPOINTMENT OF DEPUTY CHIEF FLYING INSTRUCTOR</a:t>
            </a:r>
          </a:p>
        </p:txBody>
      </p:sp>
    </p:spTree>
    <p:extLst>
      <p:ext uri="{BB962C8B-B14F-4D97-AF65-F5344CB8AC3E}">
        <p14:creationId xmlns:p14="http://schemas.microsoft.com/office/powerpoint/2010/main" val="40964927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2445783" y="93915"/>
            <a:ext cx="7502525" cy="749300"/>
          </a:xfrm>
        </p:spPr>
        <p:txBody>
          <a:bodyPr>
            <a:noAutofit/>
          </a:bodyPr>
          <a:lstStyle/>
          <a:p>
            <a:r>
              <a:rPr lang="en-US" sz="4800" dirty="0"/>
              <a:t>MEMBERS QUESTIONS</a:t>
            </a:r>
          </a:p>
        </p:txBody>
      </p:sp>
      <p:sp>
        <p:nvSpPr>
          <p:cNvPr id="4" name="Date Placeholder 3">
            <a:extLst>
              <a:ext uri="{FF2B5EF4-FFF2-40B4-BE49-F238E27FC236}">
                <a16:creationId xmlns:a16="http://schemas.microsoft.com/office/drawing/2014/main" id="{70E12647-CCB2-45E2-A9CB-A868F490497E}"/>
              </a:ext>
            </a:extLst>
          </p:cNvPr>
          <p:cNvSpPr>
            <a:spLocks noGrp="1"/>
          </p:cNvSpPr>
          <p:nvPr>
            <p:ph type="dt" sz="half" idx="10"/>
          </p:nvPr>
        </p:nvSpPr>
        <p:spPr>
          <a:xfrm>
            <a:off x="838200" y="6356350"/>
            <a:ext cx="1219200" cy="365125"/>
          </a:xfrm>
        </p:spPr>
        <p:txBody>
          <a:bodyPr/>
          <a:lstStyle/>
          <a:p>
            <a:r>
              <a:rPr lang="en-US" dirty="0"/>
              <a:t>2023</a:t>
            </a:r>
          </a:p>
        </p:txBody>
      </p:sp>
      <p:sp>
        <p:nvSpPr>
          <p:cNvPr id="6" name="Slide Number Placeholder 5">
            <a:extLst>
              <a:ext uri="{FF2B5EF4-FFF2-40B4-BE49-F238E27FC236}">
                <a16:creationId xmlns:a16="http://schemas.microsoft.com/office/drawing/2014/main" id="{7BC1787E-7110-4989-B0B8-DD4E0ACC09DF}"/>
              </a:ext>
            </a:extLst>
          </p:cNvPr>
          <p:cNvSpPr>
            <a:spLocks noGrp="1"/>
          </p:cNvSpPr>
          <p:nvPr>
            <p:ph type="sldNum" sz="quarter" idx="12"/>
          </p:nvPr>
        </p:nvSpPr>
        <p:spPr>
          <a:xfrm>
            <a:off x="8610600" y="6356350"/>
            <a:ext cx="2743200" cy="365125"/>
          </a:xfrm>
        </p:spPr>
        <p:txBody>
          <a:bodyPr/>
          <a:lstStyle/>
          <a:p>
            <a:fld id="{A49DFD55-3C28-40EF-9E31-A92D2E4017FF}" type="slidenum">
              <a:rPr lang="en-US" smtClean="0"/>
              <a:pPr/>
              <a:t>24</a:t>
            </a:fld>
            <a:endParaRPr lang="en-US" dirty="0"/>
          </a:p>
        </p:txBody>
      </p:sp>
      <p:pic>
        <p:nvPicPr>
          <p:cNvPr id="7" name="Picture 6" descr="Shape&#10;&#10;Description automatically generated">
            <a:extLst>
              <a:ext uri="{FF2B5EF4-FFF2-40B4-BE49-F238E27FC236}">
                <a16:creationId xmlns:a16="http://schemas.microsoft.com/office/drawing/2014/main" id="{05AEA82C-29C2-5141-FE33-7E646C3D36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2384" y="232509"/>
            <a:ext cx="1382831" cy="998153"/>
          </a:xfrm>
          <a:prstGeom prst="rect">
            <a:avLst/>
          </a:prstGeom>
        </p:spPr>
      </p:pic>
      <p:pic>
        <p:nvPicPr>
          <p:cNvPr id="3" name="Picture 2"/>
          <p:cNvPicPr>
            <a:picLocks noChangeAspect="1"/>
          </p:cNvPicPr>
          <p:nvPr/>
        </p:nvPicPr>
        <p:blipFill>
          <a:blip r:embed="rId3"/>
          <a:stretch>
            <a:fillRect/>
          </a:stretch>
        </p:blipFill>
        <p:spPr>
          <a:xfrm>
            <a:off x="36257" y="843215"/>
            <a:ext cx="3390900" cy="6032500"/>
          </a:xfrm>
          <a:prstGeom prst="rect">
            <a:avLst/>
          </a:prstGeom>
        </p:spPr>
      </p:pic>
      <p:sp>
        <p:nvSpPr>
          <p:cNvPr id="8" name="TextBox 7"/>
          <p:cNvSpPr txBox="1"/>
          <p:nvPr/>
        </p:nvSpPr>
        <p:spPr>
          <a:xfrm>
            <a:off x="4147732" y="2009740"/>
            <a:ext cx="254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arial"/>
              </a:rPr>
              <a:t>Go to</a:t>
            </a:r>
          </a:p>
        </p:txBody>
      </p:sp>
      <p:sp>
        <p:nvSpPr>
          <p:cNvPr id="9" name="TextBox 8"/>
          <p:cNvSpPr txBox="1"/>
          <p:nvPr/>
        </p:nvSpPr>
        <p:spPr>
          <a:xfrm>
            <a:off x="4147732" y="2492340"/>
            <a:ext cx="5080000" cy="615553"/>
          </a:xfrm>
          <a:prstGeom prst="rect">
            <a:avLst/>
          </a:prstGeom>
          <a:noFill/>
        </p:spPr>
        <p:txBody>
          <a:bodyPr lIns="121920" tIns="60960" rIns="121920" bIns="60960" rtlCol="0">
            <a:spAutoFit/>
          </a:bodyPr>
          <a:lstStyle/>
          <a:p>
            <a:pPr fontAlgn="base"/>
            <a:r>
              <a:rPr lang="en-US" sz="3200" b="1">
                <a:solidFill>
                  <a:srgbClr val="404040">
                    <a:alpha val="100000"/>
                  </a:srgbClr>
                </a:solidFill>
                <a:latin typeface="arial"/>
              </a:rPr>
              <a:t>pigeonhole.at</a:t>
            </a:r>
          </a:p>
        </p:txBody>
      </p:sp>
      <p:sp>
        <p:nvSpPr>
          <p:cNvPr id="10" name="TextBox 9"/>
          <p:cNvSpPr txBox="1"/>
          <p:nvPr/>
        </p:nvSpPr>
        <p:spPr>
          <a:xfrm>
            <a:off x="4147732" y="3457540"/>
            <a:ext cx="5080000" cy="656655"/>
          </a:xfrm>
          <a:prstGeom prst="rect">
            <a:avLst/>
          </a:prstGeom>
          <a:noFill/>
        </p:spPr>
        <p:txBody>
          <a:bodyPr lIns="121920" tIns="60960" rIns="121920" bIns="60960" rtlCol="0">
            <a:spAutoFit/>
          </a:bodyPr>
          <a:lstStyle/>
          <a:p>
            <a:pPr fontAlgn="base"/>
            <a:r>
              <a:rPr lang="en-US" sz="3467">
                <a:solidFill>
                  <a:srgbClr val="7F7F7F">
                    <a:alpha val="100000"/>
                  </a:srgbClr>
                </a:solidFill>
                <a:latin typeface="arial"/>
              </a:rPr>
              <a:t>Enter passcode</a:t>
            </a:r>
          </a:p>
        </p:txBody>
      </p:sp>
      <p:sp>
        <p:nvSpPr>
          <p:cNvPr id="11" name="TextBox 10"/>
          <p:cNvSpPr txBox="1"/>
          <p:nvPr/>
        </p:nvSpPr>
        <p:spPr>
          <a:xfrm>
            <a:off x="4262032" y="4160912"/>
            <a:ext cx="2565400" cy="574453"/>
          </a:xfrm>
          <a:prstGeom prst="rect">
            <a:avLst/>
          </a:prstGeom>
          <a:noFill/>
          <a:ln w="25400" cap="flat" cmpd="sng" algn="ctr">
            <a:solidFill>
              <a:srgbClr val="F07424">
                <a:alpha val="100000"/>
              </a:srgbClr>
            </a:solidFill>
            <a:prstDash val="solid"/>
            <a:round/>
            <a:headEnd type="none" w="med" len="med"/>
            <a:tailEnd type="none" w="med" len="med"/>
          </a:ln>
        </p:spPr>
        <p:txBody>
          <a:bodyPr lIns="121920" tIns="60960" rIns="121920" bIns="60960" rtlCol="0" anchor="ctr">
            <a:spAutoFit/>
          </a:bodyPr>
          <a:lstStyle/>
          <a:p>
            <a:pPr algn="ctr" fontAlgn="ctr"/>
            <a:r>
              <a:rPr lang="en-US" sz="2933" b="1">
                <a:solidFill>
                  <a:srgbClr val="F07424">
                    <a:alpha val="100000"/>
                  </a:srgbClr>
                </a:solidFill>
                <a:latin typeface="arial"/>
              </a:rPr>
              <a:t>YEXD52</a:t>
            </a:r>
          </a:p>
        </p:txBody>
      </p:sp>
      <p:pic>
        <p:nvPicPr>
          <p:cNvPr id="17" name="Picture 16">
            <a:extLst>
              <a:ext uri="{FF2B5EF4-FFF2-40B4-BE49-F238E27FC236}">
                <a16:creationId xmlns:a16="http://schemas.microsoft.com/office/drawing/2014/main" id="{AAFEC49B-9E94-6F2D-0BDC-B45657BCC00C}"/>
              </a:ext>
            </a:extLst>
          </p:cNvPr>
          <p:cNvPicPr>
            <a:picLocks noChangeAspect="1"/>
          </p:cNvPicPr>
          <p:nvPr/>
        </p:nvPicPr>
        <p:blipFill>
          <a:blip r:embed="rId4"/>
          <a:stretch>
            <a:fillRect/>
          </a:stretch>
        </p:blipFill>
        <p:spPr>
          <a:xfrm>
            <a:off x="8929421" y="3400460"/>
            <a:ext cx="2995451" cy="3002466"/>
          </a:xfrm>
          <a:prstGeom prst="rect">
            <a:avLst/>
          </a:prstGeom>
        </p:spPr>
      </p:pic>
    </p:spTree>
    <p:extLst>
      <p:ext uri="{BB962C8B-B14F-4D97-AF65-F5344CB8AC3E}">
        <p14:creationId xmlns:p14="http://schemas.microsoft.com/office/powerpoint/2010/main" val="2891462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C7F6F98-BF7F-F901-D0B3-34E8E22DB9B2}"/>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59DD98A5-067E-001D-3CCB-68786F7C218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25</a:t>
            </a:fld>
            <a:endParaRPr lang="en-US" dirty="0"/>
          </a:p>
        </p:txBody>
      </p:sp>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3"/>
          <a:srcRect l="15" r="13504"/>
          <a:stretch/>
        </p:blipFill>
        <p:spPr>
          <a:xfrm>
            <a:off x="-12000" y="0"/>
            <a:ext cx="12204000" cy="6858000"/>
          </a:xfrm>
          <a:prstGeom prst="rect">
            <a:avLst/>
          </a:prstGeom>
        </p:spPr>
      </p:pic>
      <p:pic>
        <p:nvPicPr>
          <p:cNvPr id="10" name="Picture 9">
            <a:extLst>
              <a:ext uri="{FF2B5EF4-FFF2-40B4-BE49-F238E27FC236}">
                <a16:creationId xmlns:a16="http://schemas.microsoft.com/office/drawing/2014/main" id="{3EB6D24C-EB28-7C37-4CC1-FA1CCC7C2891}"/>
              </a:ext>
            </a:extLst>
          </p:cNvPr>
          <p:cNvPicPr>
            <a:picLocks noChangeAspect="1"/>
          </p:cNvPicPr>
          <p:nvPr/>
        </p:nvPicPr>
        <p:blipFill>
          <a:blip r:embed="rId4"/>
          <a:stretch>
            <a:fillRect/>
          </a:stretch>
        </p:blipFill>
        <p:spPr>
          <a:xfrm>
            <a:off x="190243" y="136525"/>
            <a:ext cx="1981458" cy="1450725"/>
          </a:xfrm>
          <a:prstGeom prst="rect">
            <a:avLst/>
          </a:prstGeom>
        </p:spPr>
      </p:pic>
      <p:sp>
        <p:nvSpPr>
          <p:cNvPr id="2" name="Title 1">
            <a:extLst>
              <a:ext uri="{FF2B5EF4-FFF2-40B4-BE49-F238E27FC236}">
                <a16:creationId xmlns:a16="http://schemas.microsoft.com/office/drawing/2014/main" id="{0A32731C-311B-46F7-A865-6C3AF6B09A47}"/>
              </a:ext>
            </a:extLst>
          </p:cNvPr>
          <p:cNvSpPr>
            <a:spLocks noGrp="1"/>
          </p:cNvSpPr>
          <p:nvPr>
            <p:ph type="title"/>
          </p:nvPr>
        </p:nvSpPr>
        <p:spPr>
          <a:xfrm>
            <a:off x="2373944" y="527051"/>
            <a:ext cx="5111750" cy="644524"/>
          </a:xfrm>
        </p:spPr>
        <p:txBody>
          <a:bodyPr>
            <a:noAutofit/>
          </a:bodyPr>
          <a:lstStyle/>
          <a:p>
            <a:r>
              <a:rPr lang="en-US" sz="4800" dirty="0"/>
              <a:t>CHAIRMAN’s</a:t>
            </a:r>
          </a:p>
        </p:txBody>
      </p:sp>
      <p:sp>
        <p:nvSpPr>
          <p:cNvPr id="3" name="Date Placeholder 3">
            <a:extLst>
              <a:ext uri="{FF2B5EF4-FFF2-40B4-BE49-F238E27FC236}">
                <a16:creationId xmlns:a16="http://schemas.microsoft.com/office/drawing/2014/main" id="{70E12647-CCB2-45E2-A9CB-A868F490497E}"/>
              </a:ext>
            </a:extLst>
          </p:cNvPr>
          <p:cNvSpPr txBox="1">
            <a:spLocks/>
          </p:cNvSpPr>
          <p:nvPr/>
        </p:nvSpPr>
        <p:spPr>
          <a:xfrm>
            <a:off x="838200" y="6356350"/>
            <a:ext cx="12192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2023</a:t>
            </a:r>
            <a:endParaRPr lang="en-US" dirty="0"/>
          </a:p>
        </p:txBody>
      </p:sp>
      <p:sp>
        <p:nvSpPr>
          <p:cNvPr id="7" name="Slide Number Placeholder 5">
            <a:extLst>
              <a:ext uri="{FF2B5EF4-FFF2-40B4-BE49-F238E27FC236}">
                <a16:creationId xmlns:a16="http://schemas.microsoft.com/office/drawing/2014/main" id="{7BC1787E-7110-4989-B0B8-DD4E0ACC09DF}"/>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25</a:t>
            </a:fld>
            <a:endParaRPr lang="en-US" dirty="0"/>
          </a:p>
        </p:txBody>
      </p:sp>
      <p:sp>
        <p:nvSpPr>
          <p:cNvPr id="12" name="Text Placeholder 2">
            <a:extLst>
              <a:ext uri="{FF2B5EF4-FFF2-40B4-BE49-F238E27FC236}">
                <a16:creationId xmlns:a16="http://schemas.microsoft.com/office/drawing/2014/main" id="{29E3F1F6-347A-59C4-F7C2-923061B9E232}"/>
              </a:ext>
            </a:extLst>
          </p:cNvPr>
          <p:cNvSpPr txBox="1">
            <a:spLocks/>
          </p:cNvSpPr>
          <p:nvPr/>
        </p:nvSpPr>
        <p:spPr>
          <a:xfrm>
            <a:off x="2815940" y="1036895"/>
            <a:ext cx="3274060" cy="48736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sz="2400" dirty="0"/>
              <a:t>CLOSING REMARKS</a:t>
            </a:r>
          </a:p>
        </p:txBody>
      </p:sp>
      <p:sp>
        <p:nvSpPr>
          <p:cNvPr id="13" name="Text Placeholder 2">
            <a:extLst>
              <a:ext uri="{FF2B5EF4-FFF2-40B4-BE49-F238E27FC236}">
                <a16:creationId xmlns:a16="http://schemas.microsoft.com/office/drawing/2014/main" id="{3BFC1850-4882-6F5E-18FE-B3A3FA120683}"/>
              </a:ext>
            </a:extLst>
          </p:cNvPr>
          <p:cNvSpPr txBox="1">
            <a:spLocks/>
          </p:cNvSpPr>
          <p:nvPr/>
        </p:nvSpPr>
        <p:spPr>
          <a:xfrm>
            <a:off x="1581531" y="4538475"/>
            <a:ext cx="9474200" cy="1461287"/>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kern="1200" spc="50" baseline="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ctr"/>
            <a:r>
              <a:rPr lang="en-US" sz="2400" dirty="0">
                <a:solidFill>
                  <a:schemeClr val="bg1"/>
                </a:solidFill>
              </a:rPr>
              <a:t>Shalbourne Gliding Club is owned and run by its membership.</a:t>
            </a:r>
            <a:br>
              <a:rPr lang="en-US" sz="2400" dirty="0">
                <a:solidFill>
                  <a:schemeClr val="bg1"/>
                </a:solidFill>
              </a:rPr>
            </a:br>
            <a:endParaRPr lang="en-US" sz="2400" dirty="0">
              <a:solidFill>
                <a:schemeClr val="bg1"/>
              </a:solidFill>
            </a:endParaRPr>
          </a:p>
          <a:p>
            <a:pPr algn="ctr"/>
            <a:r>
              <a:rPr lang="en-US" sz="2400" dirty="0">
                <a:solidFill>
                  <a:schemeClr val="bg1"/>
                </a:solidFill>
              </a:rPr>
              <a:t>We need your skills! Volunteering is part of being a club member.</a:t>
            </a:r>
          </a:p>
        </p:txBody>
      </p:sp>
    </p:spTree>
    <p:extLst>
      <p:ext uri="{BB962C8B-B14F-4D97-AF65-F5344CB8AC3E}">
        <p14:creationId xmlns:p14="http://schemas.microsoft.com/office/powerpoint/2010/main" val="294135499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DC7F6F98-BF7F-F901-D0B3-34E8E22DB9B2}"/>
              </a:ext>
            </a:extLst>
          </p:cNvPr>
          <p:cNvSpPr>
            <a:spLocks noGrp="1"/>
          </p:cNvSpPr>
          <p:nvPr>
            <p:ph type="dt" sz="half" idx="10"/>
          </p:nvPr>
        </p:nvSpPr>
        <p:spPr/>
        <p:txBody>
          <a:bodyPr/>
          <a:lstStyle/>
          <a:p>
            <a:r>
              <a:rPr lang="en-US"/>
              <a:t>20XX</a:t>
            </a:r>
            <a:endParaRPr lang="en-US" dirty="0"/>
          </a:p>
        </p:txBody>
      </p:sp>
      <p:sp>
        <p:nvSpPr>
          <p:cNvPr id="5" name="Footer Placeholder 4">
            <a:extLst>
              <a:ext uri="{FF2B5EF4-FFF2-40B4-BE49-F238E27FC236}">
                <a16:creationId xmlns:a16="http://schemas.microsoft.com/office/drawing/2014/main" id="{59DD98A5-067E-001D-3CCB-68786F7C2184}"/>
              </a:ext>
            </a:extLst>
          </p:cNvPr>
          <p:cNvSpPr>
            <a:spLocks noGrp="1"/>
          </p:cNvSpPr>
          <p:nvPr>
            <p:ph type="ftr" sz="quarter" idx="11"/>
          </p:nvPr>
        </p:nvSpPr>
        <p:spPr/>
        <p:txBody>
          <a:bodyPr/>
          <a:lstStyle/>
          <a:p>
            <a:r>
              <a:rPr lang="en-US"/>
              <a:t>PRESENTATION TITLE</a:t>
            </a:r>
            <a:endParaRPr lang="en-US" dirty="0"/>
          </a:p>
        </p:txBody>
      </p:sp>
      <p:sp>
        <p:nvSpPr>
          <p:cNvPr id="6" name="Slide Number Placeholder 5">
            <a:extLst>
              <a:ext uri="{FF2B5EF4-FFF2-40B4-BE49-F238E27FC236}">
                <a16:creationId xmlns:a16="http://schemas.microsoft.com/office/drawing/2014/main" id="{6A4C966E-C935-5713-1016-82D6C72A5E95}"/>
              </a:ext>
            </a:extLst>
          </p:cNvPr>
          <p:cNvSpPr>
            <a:spLocks noGrp="1"/>
          </p:cNvSpPr>
          <p:nvPr>
            <p:ph type="sldNum" sz="quarter" idx="12"/>
          </p:nvPr>
        </p:nvSpPr>
        <p:spPr/>
        <p:txBody>
          <a:bodyPr/>
          <a:lstStyle/>
          <a:p>
            <a:fld id="{A49DFD55-3C28-40EF-9E31-A92D2E4017FF}" type="slidenum">
              <a:rPr lang="en-US" smtClean="0"/>
              <a:pPr/>
              <a:t>26</a:t>
            </a:fld>
            <a:endParaRPr lang="en-US" dirty="0"/>
          </a:p>
        </p:txBody>
      </p:sp>
      <p:pic>
        <p:nvPicPr>
          <p:cNvPr id="8" name="Picture 7" descr="A picture containing grass, outdoor, sky, field&#10;&#10;Description automatically generated">
            <a:extLst>
              <a:ext uri="{FF2B5EF4-FFF2-40B4-BE49-F238E27FC236}">
                <a16:creationId xmlns:a16="http://schemas.microsoft.com/office/drawing/2014/main" id="{148FFC1C-0AFB-7D0A-F4F3-3C5C8DECFE92}"/>
              </a:ext>
            </a:extLst>
          </p:cNvPr>
          <p:cNvPicPr>
            <a:picLocks noChangeAspect="1"/>
          </p:cNvPicPr>
          <p:nvPr/>
        </p:nvPicPr>
        <p:blipFill rotWithShape="1">
          <a:blip r:embed="rId3"/>
          <a:srcRect l="15" r="13504"/>
          <a:stretch/>
        </p:blipFill>
        <p:spPr>
          <a:xfrm>
            <a:off x="-12000" y="0"/>
            <a:ext cx="12204000" cy="6858000"/>
          </a:xfrm>
          <a:prstGeom prst="rect">
            <a:avLst/>
          </a:prstGeom>
        </p:spPr>
      </p:pic>
      <p:pic>
        <p:nvPicPr>
          <p:cNvPr id="10" name="Picture 9">
            <a:extLst>
              <a:ext uri="{FF2B5EF4-FFF2-40B4-BE49-F238E27FC236}">
                <a16:creationId xmlns:a16="http://schemas.microsoft.com/office/drawing/2014/main" id="{3EB6D24C-EB28-7C37-4CC1-FA1CCC7C2891}"/>
              </a:ext>
            </a:extLst>
          </p:cNvPr>
          <p:cNvPicPr>
            <a:picLocks noChangeAspect="1"/>
          </p:cNvPicPr>
          <p:nvPr/>
        </p:nvPicPr>
        <p:blipFill>
          <a:blip r:embed="rId4"/>
          <a:stretch>
            <a:fillRect/>
          </a:stretch>
        </p:blipFill>
        <p:spPr>
          <a:xfrm>
            <a:off x="190243" y="136525"/>
            <a:ext cx="1981458" cy="1450725"/>
          </a:xfrm>
          <a:prstGeom prst="rect">
            <a:avLst/>
          </a:prstGeom>
        </p:spPr>
      </p:pic>
      <p:sp>
        <p:nvSpPr>
          <p:cNvPr id="3" name="Date Placeholder 3">
            <a:extLst>
              <a:ext uri="{FF2B5EF4-FFF2-40B4-BE49-F238E27FC236}">
                <a16:creationId xmlns:a16="http://schemas.microsoft.com/office/drawing/2014/main" id="{70E12647-CCB2-45E2-A9CB-A868F490497E}"/>
              </a:ext>
            </a:extLst>
          </p:cNvPr>
          <p:cNvSpPr txBox="1">
            <a:spLocks/>
          </p:cNvSpPr>
          <p:nvPr/>
        </p:nvSpPr>
        <p:spPr>
          <a:xfrm>
            <a:off x="838200" y="6356350"/>
            <a:ext cx="1219200" cy="365125"/>
          </a:xfrm>
          <a:prstGeom prst="rect">
            <a:avLst/>
          </a:prstGeom>
        </p:spPr>
        <p:txBody>
          <a:bodyPr vert="horz" lIns="91440" tIns="45720" rIns="91440" bIns="45720" rtlCol="0" anchor="ctr"/>
          <a:lstStyle>
            <a:defPPr>
              <a:defRPr lang="en-US"/>
            </a:defPPr>
            <a:lvl1pPr marL="0" algn="l"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2023</a:t>
            </a:r>
            <a:endParaRPr lang="en-US" dirty="0"/>
          </a:p>
        </p:txBody>
      </p:sp>
      <p:sp>
        <p:nvSpPr>
          <p:cNvPr id="7" name="Slide Number Placeholder 5">
            <a:extLst>
              <a:ext uri="{FF2B5EF4-FFF2-40B4-BE49-F238E27FC236}">
                <a16:creationId xmlns:a16="http://schemas.microsoft.com/office/drawing/2014/main" id="{7BC1787E-7110-4989-B0B8-DD4E0ACC09DF}"/>
              </a:ext>
            </a:extLst>
          </p:cNvPr>
          <p:cNvSpPr txBox="1">
            <a:spLocks/>
          </p:cNvSpPr>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49DFD55-3C28-40EF-9E31-A92D2E4017FF}" type="slidenum">
              <a:rPr lang="en-US" smtClean="0"/>
              <a:pPr/>
              <a:t>26</a:t>
            </a:fld>
            <a:endParaRPr lang="en-US" dirty="0"/>
          </a:p>
        </p:txBody>
      </p:sp>
      <p:sp>
        <p:nvSpPr>
          <p:cNvPr id="15" name="Title 1">
            <a:extLst>
              <a:ext uri="{FF2B5EF4-FFF2-40B4-BE49-F238E27FC236}">
                <a16:creationId xmlns:a16="http://schemas.microsoft.com/office/drawing/2014/main" id="{8AD70632-BD3B-CE50-8248-8C7E77AC26FD}"/>
              </a:ext>
            </a:extLst>
          </p:cNvPr>
          <p:cNvSpPr txBox="1">
            <a:spLocks/>
          </p:cNvSpPr>
          <p:nvPr/>
        </p:nvSpPr>
        <p:spPr>
          <a:xfrm>
            <a:off x="4949489" y="4823380"/>
            <a:ext cx="4179570" cy="171553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kern="1200" cap="all" spc="150" baseline="0">
                <a:solidFill>
                  <a:schemeClr val="bg1"/>
                </a:solidFill>
                <a:latin typeface="+mj-lt"/>
                <a:ea typeface="+mj-ea"/>
                <a:cs typeface="+mj-cs"/>
              </a:defRPr>
            </a:lvl1pPr>
          </a:lstStyle>
          <a:p>
            <a:r>
              <a:rPr lang="en-US" dirty="0"/>
              <a:t>Meeting close</a:t>
            </a:r>
          </a:p>
        </p:txBody>
      </p:sp>
    </p:spTree>
    <p:extLst>
      <p:ext uri="{BB962C8B-B14F-4D97-AF65-F5344CB8AC3E}">
        <p14:creationId xmlns:p14="http://schemas.microsoft.com/office/powerpoint/2010/main" val="337346176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E5F11-B7B9-4B80-8C6A-A8A7A7190B77}"/>
              </a:ext>
            </a:extLst>
          </p:cNvPr>
          <p:cNvSpPr>
            <a:spLocks noGrp="1"/>
          </p:cNvSpPr>
          <p:nvPr>
            <p:ph type="ctrTitle"/>
          </p:nvPr>
        </p:nvSpPr>
        <p:spPr>
          <a:xfrm>
            <a:off x="6991350" y="2148840"/>
            <a:ext cx="4179570" cy="1715531"/>
          </a:xfrm>
        </p:spPr>
        <p:txBody>
          <a:bodyPr/>
          <a:lstStyle/>
          <a:p>
            <a:r>
              <a:rPr lang="en-US" dirty="0"/>
              <a:t>Meeting close</a:t>
            </a:r>
          </a:p>
        </p:txBody>
      </p:sp>
    </p:spTree>
    <p:extLst>
      <p:ext uri="{BB962C8B-B14F-4D97-AF65-F5344CB8AC3E}">
        <p14:creationId xmlns:p14="http://schemas.microsoft.com/office/powerpoint/2010/main" val="379728094"/>
      </p:ext>
    </p:extLst>
  </p:cSld>
  <p:clrMapOvr>
    <a:masterClrMapping/>
  </p:clrMapOvr>
</p:sld>
</file>

<file path=ppt/theme/theme1.xml><?xml version="1.0" encoding="utf-8"?>
<a:theme xmlns:a="http://schemas.openxmlformats.org/drawingml/2006/main" name="Office Theme">
  <a:themeElements>
    <a:clrScheme name="Custom 149">
      <a:dk1>
        <a:sysClr val="windowText" lastClr="000000"/>
      </a:dk1>
      <a:lt1>
        <a:sysClr val="window" lastClr="FFFFFF"/>
      </a:lt1>
      <a:dk2>
        <a:srgbClr val="44546A"/>
      </a:dk2>
      <a:lt2>
        <a:srgbClr val="E7E6E6"/>
      </a:lt2>
      <a:accent1>
        <a:srgbClr val="E9E6DF"/>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6">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nimalist Presentation_tm67328976_Win32_LW_SL_v3" id="{B5A5B451-F186-4F05-917D-430247B33515}" vid="{C0610F80-F57F-4E6B-A096-3AEBDD5FC54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FD6FE22-81A0-4500-AFD0-342D21BB9A2C}">
  <ds:schemaRefs>
    <ds:schemaRef ds:uri="http://schemas.microsoft.com/sharepoint/v3/contenttype/forms"/>
  </ds:schemaRefs>
</ds:datastoreItem>
</file>

<file path=customXml/itemProps2.xml><?xml version="1.0" encoding="utf-8"?>
<ds:datastoreItem xmlns:ds="http://schemas.openxmlformats.org/officeDocument/2006/customXml" ds:itemID="{29C43685-694E-4579-B109-3C418D49DA65}">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CC96B61E-1B64-430F-934F-7D1B900280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{C2C609E4-694F-4541-92F4-757573498A27}tf67328976_win32</Template>
  <TotalTime>5210</TotalTime>
  <Words>3207</Words>
  <Application>Microsoft Office PowerPoint</Application>
  <PresentationFormat>Widescreen</PresentationFormat>
  <Paragraphs>289</Paragraphs>
  <Slides>27</Slides>
  <Notes>8</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vt:lpstr>
      <vt:lpstr>Biome Light</vt:lpstr>
      <vt:lpstr>Calibri</vt:lpstr>
      <vt:lpstr>Source Sans Pro</vt:lpstr>
      <vt:lpstr>Tenorite</vt:lpstr>
      <vt:lpstr>Times New Roman</vt:lpstr>
      <vt:lpstr>Office Theme</vt:lpstr>
      <vt:lpstr>MEMBERS QUESTIONS</vt:lpstr>
      <vt:lpstr>PowerPoint Presentation</vt:lpstr>
      <vt:lpstr>THIS EVENING’S AGENDA….</vt:lpstr>
      <vt:lpstr>CHAIRMAN</vt:lpstr>
      <vt:lpstr>PowerPoint Presentation</vt:lpstr>
      <vt:lpstr>PowerPoint Presentation</vt:lpstr>
      <vt:lpstr>PowerPoint Presentation</vt:lpstr>
      <vt:lpstr>PowerPoint Presentation</vt:lpstr>
      <vt:lpstr>FINANCIAL OVERVIEW</vt:lpstr>
      <vt:lpstr>PowerPoint Presentation</vt:lpstr>
      <vt:lpstr>TREASURER</vt:lpstr>
      <vt:lpstr>TREASURER - Expenditure</vt:lpstr>
      <vt:lpstr>TREASURER - Income</vt:lpstr>
      <vt:lpstr>Aircraft officer</vt:lpstr>
      <vt:lpstr>Chief flying instructor</vt:lpstr>
      <vt:lpstr>CFI – Annual review</vt:lpstr>
      <vt:lpstr>SAFETY OFFICER</vt:lpstr>
      <vt:lpstr>EQUIPMENT OFFICER</vt:lpstr>
      <vt:lpstr>AIRFIELD OFFICER</vt:lpstr>
      <vt:lpstr>Airfield</vt:lpstr>
      <vt:lpstr>Airfield</vt:lpstr>
      <vt:lpstr>CHAIRMAN</vt:lpstr>
      <vt:lpstr>CHAIRMAN</vt:lpstr>
      <vt:lpstr>MEMBERS QUESTIONS</vt:lpstr>
      <vt:lpstr>CHAIRMAN’s</vt:lpstr>
      <vt:lpstr>PowerPoint Presentation</vt:lpstr>
      <vt:lpstr>Meeting close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Simon Zielonka</dc:creator>
  <cp:lastModifiedBy>Simon Zielonka</cp:lastModifiedBy>
  <cp:revision>35</cp:revision>
  <dcterms:created xsi:type="dcterms:W3CDTF">2023-02-19T20:01:55Z</dcterms:created>
  <dcterms:modified xsi:type="dcterms:W3CDTF">2024-04-11T01:28:28Z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